
<file path=[Content_Types].xml><?xml version="1.0" encoding="utf-8"?>
<Types xmlns="http://schemas.openxmlformats.org/package/2006/content-types">
  <Default Extension="xml" ContentType="application/xml"/>
  <Default Extension="tiff" ContentType="image/tif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9"/>
  </p:notesMasterIdLst>
  <p:handoutMasterIdLst>
    <p:handoutMasterId r:id="rId60"/>
  </p:handoutMasterIdLst>
  <p:sldIdLst>
    <p:sldId id="261" r:id="rId3"/>
    <p:sldId id="271" r:id="rId4"/>
    <p:sldId id="325" r:id="rId5"/>
    <p:sldId id="324" r:id="rId6"/>
    <p:sldId id="326" r:id="rId7"/>
    <p:sldId id="327" r:id="rId8"/>
    <p:sldId id="328" r:id="rId9"/>
    <p:sldId id="329" r:id="rId10"/>
    <p:sldId id="330" r:id="rId11"/>
    <p:sldId id="331" r:id="rId12"/>
    <p:sldId id="334" r:id="rId13"/>
    <p:sldId id="335" r:id="rId14"/>
    <p:sldId id="337" r:id="rId15"/>
    <p:sldId id="336"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9" r:id="rId37"/>
    <p:sldId id="360" r:id="rId38"/>
    <p:sldId id="358" r:id="rId39"/>
    <p:sldId id="361" r:id="rId40"/>
    <p:sldId id="362" r:id="rId41"/>
    <p:sldId id="363" r:id="rId42"/>
    <p:sldId id="364" r:id="rId43"/>
    <p:sldId id="365" r:id="rId44"/>
    <p:sldId id="366"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3" autoAdjust="0"/>
    <p:restoredTop sz="72651" autoAdjust="0"/>
  </p:normalViewPr>
  <p:slideViewPr>
    <p:cSldViewPr snapToGrid="0">
      <p:cViewPr varScale="1">
        <p:scale>
          <a:sx n="72" d="100"/>
          <a:sy n="72" d="100"/>
        </p:scale>
        <p:origin x="432" y="20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Each activity extends the </a:t>
            </a:r>
            <a:r>
              <a:rPr lang="en-US" sz="1200" b="0" i="0" kern="1200" dirty="0" err="1" smtClean="0">
                <a:solidFill>
                  <a:schemeClr val="tx1"/>
                </a:solidFill>
                <a:effectLst/>
                <a:latin typeface="+mn-lt"/>
                <a:ea typeface="+mn-ea"/>
                <a:cs typeface="+mn-cs"/>
              </a:rPr>
              <a:t>android.app.Activity</a:t>
            </a:r>
            <a:r>
              <a:rPr lang="en-US" sz="1200" b="0" i="0" kern="1200" dirty="0" smtClean="0">
                <a:solidFill>
                  <a:schemeClr val="tx1"/>
                </a:solidFill>
                <a:effectLst/>
                <a:latin typeface="+mn-lt"/>
                <a:ea typeface="+mn-ea"/>
                <a:cs typeface="+mn-cs"/>
              </a:rPr>
              <a:t> class. It’s this class that gives your activity access to the Android lifecycle methods:</a:t>
            </a:r>
            <a:endParaRPr lang="en-US" b="0"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593261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what are our options? We can tell it to bypass re-creating the activity or we can save the state</a:t>
            </a:r>
            <a:r>
              <a:rPr lang="en-US" sz="1200" b="0" i="0" kern="1200" baseline="0" dirty="0" smtClean="0">
                <a:solidFill>
                  <a:schemeClr val="tx1"/>
                </a:solidFill>
                <a:effectLst/>
                <a:latin typeface="+mn-lt"/>
                <a:ea typeface="+mn-ea"/>
                <a:cs typeface="+mn-cs"/>
              </a:rPr>
              <a:t> before </a:t>
            </a:r>
            <a:r>
              <a:rPr lang="en-US" sz="1200" b="0" i="0" kern="1200" baseline="0" smtClean="0">
                <a:solidFill>
                  <a:schemeClr val="tx1"/>
                </a:solidFill>
                <a:effectLst/>
                <a:latin typeface="+mn-lt"/>
                <a:ea typeface="+mn-ea"/>
                <a:cs typeface="+mn-cs"/>
              </a:rPr>
              <a:t>the activity gets destroyed.</a:t>
            </a:r>
            <a:endParaRPr lang="en-US" sz="1200" b="0" i="0" kern="1200" baseline="0" dirty="0" smtClean="0">
              <a:solidFill>
                <a:schemeClr val="tx1"/>
              </a:solidFill>
              <a:effectLst/>
              <a:latin typeface="+mn-lt"/>
              <a:ea typeface="+mn-ea"/>
              <a:cs typeface="+mn-cs"/>
            </a:endParaRP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544330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Android encounters this type of configuration change, it makes a call to the </a:t>
            </a:r>
            <a:r>
              <a:rPr lang="en-US" dirty="0" err="1" smtClean="0"/>
              <a:t>onConfigurationChanged</a:t>
            </a:r>
            <a:r>
              <a:rPr lang="en-US" dirty="0" smtClean="0"/>
              <a:t>(Configuration)</a:t>
            </a:r>
            <a:r>
              <a:rPr lang="en-US" sz="1200" b="0" i="0" kern="1200" dirty="0" smtClean="0">
                <a:solidFill>
                  <a:schemeClr val="tx1"/>
                </a:solidFill>
                <a:effectLst/>
                <a:latin typeface="+mn-lt"/>
                <a:ea typeface="+mn-ea"/>
                <a:cs typeface="+mn-cs"/>
              </a:rPr>
              <a:t> method instead of re-creating the activity: You can implement this method to react to the configuration change if you need to</a:t>
            </a:r>
            <a:r>
              <a:rPr lang="en-US" sz="1200" b="0" i="0" kern="1200" baseline="0" dirty="0" smtClean="0">
                <a:solidFill>
                  <a:schemeClr val="tx1"/>
                </a:solidFill>
                <a:effectLst/>
                <a:latin typeface="+mn-lt"/>
                <a:ea typeface="+mn-ea"/>
                <a:cs typeface="+mn-cs"/>
              </a:rPr>
              <a:t> or just do nothing. The better way of dealing with configuration changes which you’ll use most often is to save the current state of the activity, and then reinstate it in the </a:t>
            </a:r>
            <a:r>
              <a:rPr lang="en-US" sz="1200" b="0" i="0" kern="1200" baseline="0" dirty="0" err="1" smtClean="0">
                <a:solidFill>
                  <a:schemeClr val="tx1"/>
                </a:solidFill>
                <a:effectLst/>
                <a:latin typeface="+mn-lt"/>
                <a:ea typeface="+mn-ea"/>
                <a:cs typeface="+mn-cs"/>
              </a:rPr>
              <a:t>onCreate</a:t>
            </a:r>
            <a:r>
              <a:rPr lang="en-US" sz="1200" b="0" i="0" kern="1200" baseline="0" dirty="0" smtClean="0">
                <a:solidFill>
                  <a:schemeClr val="tx1"/>
                </a:solidFill>
                <a:effectLst/>
                <a:latin typeface="+mn-lt"/>
                <a:ea typeface="+mn-ea"/>
                <a:cs typeface="+mn-cs"/>
              </a:rPr>
              <a:t>() method of the activity.  </a:t>
            </a:r>
            <a:r>
              <a:rPr lang="en-US" sz="1200" b="0" i="0" kern="1200" baseline="0" dirty="0" err="1" smtClean="0">
                <a:solidFill>
                  <a:schemeClr val="tx1"/>
                </a:solidFill>
                <a:effectLst/>
                <a:latin typeface="+mn-lt"/>
                <a:ea typeface="+mn-ea"/>
                <a:cs typeface="+mn-cs"/>
              </a:rPr>
              <a:t>onConfigurationChanged</a:t>
            </a:r>
            <a:r>
              <a:rPr lang="en-US" sz="1200" b="0" i="0" kern="1200" baseline="0" dirty="0" smtClean="0">
                <a:solidFill>
                  <a:schemeClr val="tx1"/>
                </a:solidFill>
                <a:effectLst/>
                <a:latin typeface="+mn-lt"/>
                <a:ea typeface="+mn-ea"/>
                <a:cs typeface="+mn-cs"/>
              </a:rPr>
              <a:t> seems to be buggy.  Issues with going from Landscape </a:t>
            </a:r>
            <a:r>
              <a:rPr lang="en-US" sz="1200" b="0" i="0" kern="1200" baseline="0" smtClean="0">
                <a:solidFill>
                  <a:schemeClr val="tx1"/>
                </a:solidFill>
                <a:effectLst/>
                <a:latin typeface="+mn-lt"/>
                <a:ea typeface="+mn-ea"/>
                <a:cs typeface="+mn-cs"/>
              </a:rPr>
              <a:t>back Portrait.</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78130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Alternatively you can save the state.  To save the current state of the activity, you need to implement the </a:t>
            </a:r>
            <a:r>
              <a:rPr lang="en-US" sz="1200" b="0" i="0" kern="1200" dirty="0" err="1" smtClean="0">
                <a:solidFill>
                  <a:schemeClr val="tx1"/>
                </a:solidFill>
                <a:effectLst/>
                <a:latin typeface="+mn-lt"/>
                <a:ea typeface="+mn-ea"/>
                <a:cs typeface="+mn-cs"/>
              </a:rPr>
              <a:t>onSaveInstanceState</a:t>
            </a:r>
            <a:r>
              <a:rPr lang="en-US" sz="1200" b="0" i="0" kern="1200" dirty="0" smtClean="0">
                <a:solidFill>
                  <a:schemeClr val="tx1"/>
                </a:solidFill>
                <a:effectLst/>
                <a:latin typeface="+mn-lt"/>
                <a:ea typeface="+mn-ea"/>
                <a:cs typeface="+mn-cs"/>
              </a:rPr>
              <a:t>() method. The </a:t>
            </a:r>
            <a:r>
              <a:rPr lang="en-US" sz="1200" b="0" i="0" kern="1200" dirty="0" err="1" smtClean="0">
                <a:solidFill>
                  <a:schemeClr val="tx1"/>
                </a:solidFill>
                <a:effectLst/>
                <a:latin typeface="+mn-lt"/>
                <a:ea typeface="+mn-ea"/>
                <a:cs typeface="+mn-cs"/>
              </a:rPr>
              <a:t>onSaveInstanceState</a:t>
            </a:r>
            <a:r>
              <a:rPr lang="en-US" sz="1200" b="0" i="0" kern="1200" dirty="0" smtClean="0">
                <a:solidFill>
                  <a:schemeClr val="tx1"/>
                </a:solidFill>
                <a:effectLst/>
                <a:latin typeface="+mn-lt"/>
                <a:ea typeface="+mn-ea"/>
                <a:cs typeface="+mn-cs"/>
              </a:rPr>
              <a:t>() method gets called before the activity gets destroyed, which means you get an opportunity to save any values you want to retain before they get lost. The </a:t>
            </a:r>
            <a:r>
              <a:rPr lang="en-US" dirty="0" err="1" smtClean="0"/>
              <a:t>onCreate</a:t>
            </a:r>
            <a:r>
              <a:rPr lang="en-US" dirty="0" smtClean="0"/>
              <a:t>()</a:t>
            </a:r>
            <a:r>
              <a:rPr lang="en-US" sz="1200" b="0" i="0" kern="1200" dirty="0" smtClean="0">
                <a:solidFill>
                  <a:schemeClr val="tx1"/>
                </a:solidFill>
                <a:effectLst/>
                <a:latin typeface="+mn-lt"/>
                <a:ea typeface="+mn-ea"/>
                <a:cs typeface="+mn-cs"/>
              </a:rPr>
              <a:t> method gets passed the </a:t>
            </a:r>
            <a:r>
              <a:rPr lang="en-US" dirty="0" smtClean="0"/>
              <a:t>Bundle</a:t>
            </a:r>
            <a:r>
              <a:rPr lang="en-US" sz="1200" b="0" i="0" kern="1200" dirty="0" smtClean="0">
                <a:solidFill>
                  <a:schemeClr val="tx1"/>
                </a:solidFill>
                <a:effectLst/>
                <a:latin typeface="+mn-lt"/>
                <a:ea typeface="+mn-ea"/>
                <a:cs typeface="+mn-cs"/>
              </a:rPr>
              <a:t> as a parameter. This means that if you add the values of the </a:t>
            </a:r>
            <a:r>
              <a:rPr lang="en-US" dirty="0" smtClean="0"/>
              <a:t>running</a:t>
            </a:r>
            <a:r>
              <a:rPr lang="en-US" sz="1200" b="0" i="0" kern="1200" dirty="0" smtClean="0">
                <a:solidFill>
                  <a:schemeClr val="tx1"/>
                </a:solidFill>
                <a:effectLst/>
                <a:latin typeface="+mn-lt"/>
                <a:ea typeface="+mn-ea"/>
                <a:cs typeface="+mn-cs"/>
              </a:rPr>
              <a:t> and </a:t>
            </a:r>
            <a:r>
              <a:rPr lang="en-US" dirty="0" smtClean="0"/>
              <a:t>seconds</a:t>
            </a:r>
            <a:r>
              <a:rPr lang="en-US" sz="1200" b="0" i="0" kern="1200" dirty="0" smtClean="0">
                <a:solidFill>
                  <a:schemeClr val="tx1"/>
                </a:solidFill>
                <a:effectLst/>
                <a:latin typeface="+mn-lt"/>
                <a:ea typeface="+mn-ea"/>
                <a:cs typeface="+mn-cs"/>
              </a:rPr>
              <a:t> variables to the </a:t>
            </a:r>
            <a:r>
              <a:rPr lang="en-US" dirty="0" smtClean="0"/>
              <a:t>Bundle</a:t>
            </a:r>
            <a:r>
              <a:rPr lang="en-US" sz="1200" b="0" i="0" kern="1200" dirty="0" smtClean="0">
                <a:solidFill>
                  <a:schemeClr val="tx1"/>
                </a:solidFill>
                <a:effectLst/>
                <a:latin typeface="+mn-lt"/>
                <a:ea typeface="+mn-ea"/>
                <a:cs typeface="+mn-cs"/>
              </a:rPr>
              <a:t>, the </a:t>
            </a:r>
            <a:r>
              <a:rPr lang="en-US" dirty="0" err="1" smtClean="0"/>
              <a:t>onCreate</a:t>
            </a:r>
            <a:r>
              <a:rPr lang="en-US" dirty="0" smtClean="0"/>
              <a:t>()</a:t>
            </a:r>
            <a:r>
              <a:rPr lang="en-US" sz="1200" b="0" i="0" kern="1200" dirty="0" smtClean="0">
                <a:solidFill>
                  <a:schemeClr val="tx1"/>
                </a:solidFill>
                <a:effectLst/>
                <a:latin typeface="+mn-lt"/>
                <a:ea typeface="+mn-ea"/>
                <a:cs typeface="+mn-cs"/>
              </a:rPr>
              <a:t> method will be able to pick them up when the activity gets recreated. To do this, you use </a:t>
            </a:r>
            <a:r>
              <a:rPr lang="en-US" dirty="0" smtClean="0"/>
              <a:t>Bundle</a:t>
            </a:r>
            <a:r>
              <a:rPr lang="en-US" sz="1200" b="0" i="0" kern="1200" dirty="0" smtClean="0">
                <a:solidFill>
                  <a:schemeClr val="tx1"/>
                </a:solidFill>
                <a:effectLst/>
                <a:latin typeface="+mn-lt"/>
                <a:ea typeface="+mn-ea"/>
                <a:cs typeface="+mn-cs"/>
              </a:rPr>
              <a:t> methods to add name/value pairs to the </a:t>
            </a:r>
            <a:r>
              <a:rPr lang="en-US" dirty="0" smtClean="0"/>
              <a:t>Bundle</a:t>
            </a:r>
            <a:r>
              <a:rPr lang="en-US" sz="1200" b="0" i="0" kern="1200" dirty="0" smtClean="0">
                <a:solidFill>
                  <a:schemeClr val="tx1"/>
                </a:solidFill>
                <a:effectLst/>
                <a:latin typeface="+mn-lt"/>
                <a:ea typeface="+mn-ea"/>
                <a:cs typeface="+mn-cs"/>
              </a:rPr>
              <a:t>. </a:t>
            </a:r>
            <a:endParaRPr lang="en-US" baseline="0" dirty="0" smtClean="0"/>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88976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Write an </a:t>
            </a:r>
            <a:r>
              <a:rPr lang="en-US" baseline="0" dirty="0" err="1" smtClean="0"/>
              <a:t>onSaveInstanceState</a:t>
            </a:r>
            <a:r>
              <a:rPr lang="en-US" baseline="0" dirty="0" smtClean="0"/>
              <a:t> method which shows saving the seconds and running variables. </a:t>
            </a:r>
            <a:r>
              <a:rPr lang="en-US" sz="1200" b="0" i="0" kern="1200" dirty="0" smtClean="0">
                <a:solidFill>
                  <a:schemeClr val="tx1"/>
                </a:solidFill>
                <a:effectLst/>
                <a:latin typeface="+mn-lt"/>
                <a:ea typeface="+mn-ea"/>
                <a:cs typeface="+mn-cs"/>
              </a:rPr>
              <a:t>Now that we’ve saved our variable values to the </a:t>
            </a:r>
            <a:r>
              <a:rPr lang="en-US" dirty="0" smtClean="0"/>
              <a:t>Bundle</a:t>
            </a:r>
            <a:r>
              <a:rPr lang="en-US" sz="1200" b="0" i="0" kern="1200" dirty="0" smtClean="0">
                <a:solidFill>
                  <a:schemeClr val="tx1"/>
                </a:solidFill>
                <a:effectLst/>
                <a:latin typeface="+mn-lt"/>
                <a:ea typeface="+mn-ea"/>
                <a:cs typeface="+mn-cs"/>
              </a:rPr>
              <a:t>, we can use them in our </a:t>
            </a:r>
            <a:r>
              <a:rPr lang="en-US" dirty="0" err="1" smtClean="0"/>
              <a:t>onCreate</a:t>
            </a:r>
            <a:r>
              <a:rPr lang="en-US" dirty="0" smtClean="0"/>
              <a:t>()</a:t>
            </a:r>
            <a:r>
              <a:rPr lang="en-US" sz="1200" b="0" i="0" kern="1200" dirty="0" smtClean="0">
                <a:solidFill>
                  <a:schemeClr val="tx1"/>
                </a:solidFill>
                <a:effectLst/>
                <a:latin typeface="+mn-lt"/>
                <a:ea typeface="+mn-ea"/>
                <a:cs typeface="+mn-cs"/>
              </a:rPr>
              <a:t> method.</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505807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If the activity’s being re-created and there’s been a prior call to </a:t>
            </a:r>
            <a:r>
              <a:rPr lang="en-US" baseline="0" dirty="0" err="1" smtClean="0"/>
              <a:t>onSaveInstanceState</a:t>
            </a:r>
            <a:r>
              <a:rPr lang="en-US" baseline="0" dirty="0" smtClean="0"/>
              <a:t>(), the Bundle object used by </a:t>
            </a:r>
            <a:r>
              <a:rPr lang="en-US" baseline="0" dirty="0" err="1" smtClean="0"/>
              <a:t>onSaveInstanceState</a:t>
            </a:r>
            <a:r>
              <a:rPr lang="en-US" baseline="0" dirty="0" smtClean="0"/>
              <a:t>() will get passed to the activity: </a:t>
            </a:r>
            <a:r>
              <a:rPr lang="en-US" sz="1200" b="0" i="0" kern="1200" dirty="0" smtClean="0">
                <a:solidFill>
                  <a:schemeClr val="tx1"/>
                </a:solidFill>
                <a:effectLst/>
                <a:latin typeface="+mn-lt"/>
                <a:ea typeface="+mn-ea"/>
                <a:cs typeface="+mn-cs"/>
              </a:rPr>
              <a:t>You can get values from Bundle by using methods of the form</a:t>
            </a:r>
          </a:p>
          <a:p>
            <a:r>
              <a:rPr lang="en-US" sz="1200" b="1" i="0" kern="1200" dirty="0" err="1" smtClean="0">
                <a:solidFill>
                  <a:schemeClr val="tx1"/>
                </a:solidFill>
                <a:effectLst/>
                <a:latin typeface="+mn-lt"/>
                <a:ea typeface="+mn-ea"/>
                <a:cs typeface="+mn-cs"/>
              </a:rPr>
              <a:t>bundle.get</a:t>
            </a:r>
            <a:r>
              <a:rPr lang="en-US" sz="1200" b="1" i="0" kern="1200" dirty="0" smtClean="0">
                <a:solidFill>
                  <a:schemeClr val="tx1"/>
                </a:solidFill>
                <a:effectLst/>
                <a:latin typeface="+mn-lt"/>
                <a:ea typeface="+mn-ea"/>
                <a:cs typeface="+mn-cs"/>
              </a:rPr>
              <a:t>*("name");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051125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The user starts the app, and clicks on the start button to set the stopwatch </a:t>
            </a:r>
            <a:r>
              <a:rPr lang="en-US" baseline="0" dirty="0" err="1" smtClean="0"/>
              <a:t>going.The</a:t>
            </a:r>
            <a:r>
              <a:rPr lang="en-US" baseline="0" dirty="0" smtClean="0"/>
              <a:t> </a:t>
            </a:r>
            <a:r>
              <a:rPr lang="en-US" baseline="0" dirty="0" err="1" smtClean="0"/>
              <a:t>runTimer</a:t>
            </a:r>
            <a:r>
              <a:rPr lang="en-US" baseline="0" dirty="0" smtClean="0"/>
              <a:t>() method starts incrementing the number of seconds displayed in the </a:t>
            </a:r>
            <a:r>
              <a:rPr lang="en-US" baseline="0" dirty="0" err="1" smtClean="0"/>
              <a:t>time_view</a:t>
            </a:r>
            <a:r>
              <a:rPr lang="en-US" baseline="0" dirty="0" smtClean="0"/>
              <a:t> text view. The user rotates the </a:t>
            </a:r>
            <a:r>
              <a:rPr lang="en-US" baseline="0" dirty="0" err="1" smtClean="0"/>
              <a:t>device.Android</a:t>
            </a:r>
            <a:r>
              <a:rPr lang="en-US" baseline="0" dirty="0" smtClean="0"/>
              <a:t> views this as a configuration change, and gets ready to destroy the activity. Before the activity is destroyed, </a:t>
            </a:r>
            <a:r>
              <a:rPr lang="en-US" baseline="0" dirty="0" err="1" smtClean="0"/>
              <a:t>onSaveInstanceState</a:t>
            </a:r>
            <a:r>
              <a:rPr lang="en-US" baseline="0" dirty="0" smtClean="0"/>
              <a:t>() gets called. The </a:t>
            </a:r>
            <a:r>
              <a:rPr lang="en-US" baseline="0" dirty="0" err="1" smtClean="0"/>
              <a:t>onSaveInstanceState</a:t>
            </a:r>
            <a:r>
              <a:rPr lang="en-US" baseline="0" dirty="0" smtClean="0"/>
              <a:t>() method saves the seconds and running values to a Bundle. </a:t>
            </a:r>
            <a:r>
              <a:rPr lang="en-US" sz="1200" b="1" i="0" kern="1200" dirty="0" smtClean="0">
                <a:solidFill>
                  <a:schemeClr val="tx1"/>
                </a:solidFill>
                <a:effectLst/>
                <a:latin typeface="+mn-lt"/>
                <a:ea typeface="+mn-ea"/>
                <a:cs typeface="+mn-cs"/>
              </a:rPr>
              <a:t>Android destroys the activity, and then re-creates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it. </a:t>
            </a:r>
            <a:r>
              <a:rPr lang="en-US" sz="1200" b="0" i="0" kern="1200" dirty="0" smtClean="0">
                <a:solidFill>
                  <a:schemeClr val="tx1"/>
                </a:solidFill>
                <a:effectLst/>
                <a:latin typeface="+mn-lt"/>
                <a:ea typeface="+mn-ea"/>
                <a:cs typeface="+mn-cs"/>
              </a:rPr>
              <a:t>The </a:t>
            </a:r>
            <a:r>
              <a:rPr lang="en-US" dirty="0" err="1" smtClean="0"/>
              <a:t>onCreate</a:t>
            </a:r>
            <a:r>
              <a:rPr lang="en-US" dirty="0" smtClean="0"/>
              <a:t>()</a:t>
            </a:r>
            <a:r>
              <a:rPr lang="en-US" sz="1200" b="0" i="0" kern="1200" dirty="0" smtClean="0">
                <a:solidFill>
                  <a:schemeClr val="tx1"/>
                </a:solidFill>
                <a:effectLst/>
                <a:latin typeface="+mn-lt"/>
                <a:ea typeface="+mn-ea"/>
                <a:cs typeface="+mn-cs"/>
              </a:rPr>
              <a:t> method gets called, and the</a:t>
            </a:r>
            <a:r>
              <a:rPr lang="en-US" sz="1200" b="0" i="0" kern="1200" baseline="0" dirty="0" smtClean="0">
                <a:solidFill>
                  <a:schemeClr val="tx1"/>
                </a:solidFill>
                <a:effectLst/>
                <a:latin typeface="+mn-lt"/>
                <a:ea typeface="+mn-ea"/>
                <a:cs typeface="+mn-cs"/>
              </a:rPr>
              <a:t> </a:t>
            </a:r>
            <a:r>
              <a:rPr lang="en-US" dirty="0" smtClean="0"/>
              <a:t>Bundle</a:t>
            </a:r>
            <a:r>
              <a:rPr lang="en-US" sz="1200" b="0" i="0" kern="1200" dirty="0" smtClean="0">
                <a:solidFill>
                  <a:schemeClr val="tx1"/>
                </a:solidFill>
                <a:effectLst/>
                <a:latin typeface="+mn-lt"/>
                <a:ea typeface="+mn-ea"/>
                <a:cs typeface="+mn-cs"/>
              </a:rPr>
              <a:t> gets passed to it. The Bundle contains the values of the seconds and running variables as they were before the activity was </a:t>
            </a:r>
            <a:r>
              <a:rPr lang="en-US" sz="1200" b="0" i="0" kern="1200" dirty="0" err="1" smtClean="0">
                <a:solidFill>
                  <a:schemeClr val="tx1"/>
                </a:solidFill>
                <a:effectLst/>
                <a:latin typeface="+mn-lt"/>
                <a:ea typeface="+mn-ea"/>
                <a:cs typeface="+mn-cs"/>
              </a:rPr>
              <a:t>destroyed.Code</a:t>
            </a:r>
            <a:r>
              <a:rPr lang="en-US" sz="1200" b="0" i="0" kern="1200" dirty="0" smtClean="0">
                <a:solidFill>
                  <a:schemeClr val="tx1"/>
                </a:solidFill>
                <a:effectLst/>
                <a:latin typeface="+mn-lt"/>
                <a:ea typeface="+mn-ea"/>
                <a:cs typeface="+mn-cs"/>
              </a:rPr>
              <a:t> in 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set the current variables to the values in the Bundle. The </a:t>
            </a:r>
            <a:r>
              <a:rPr lang="en-US" sz="1200" b="0" i="0" kern="1200" dirty="0" err="1" smtClean="0">
                <a:solidFill>
                  <a:schemeClr val="tx1"/>
                </a:solidFill>
                <a:effectLst/>
                <a:latin typeface="+mn-lt"/>
                <a:ea typeface="+mn-ea"/>
                <a:cs typeface="+mn-cs"/>
              </a:rPr>
              <a:t>runTimer</a:t>
            </a:r>
            <a:r>
              <a:rPr lang="en-US" sz="1200" b="0" i="0" kern="1200" dirty="0" smtClean="0">
                <a:solidFill>
                  <a:schemeClr val="tx1"/>
                </a:solidFill>
                <a:effectLst/>
                <a:latin typeface="+mn-lt"/>
                <a:ea typeface="+mn-ea"/>
                <a:cs typeface="+mn-cs"/>
              </a:rPr>
              <a:t>() method gets called, and the timer picks up where it left </a:t>
            </a:r>
            <a:r>
              <a:rPr lang="en-US" sz="1200" b="0" i="0" kern="1200" dirty="0" err="1" smtClean="0">
                <a:solidFill>
                  <a:schemeClr val="tx1"/>
                </a:solidFill>
                <a:effectLst/>
                <a:latin typeface="+mn-lt"/>
                <a:ea typeface="+mn-ea"/>
                <a:cs typeface="+mn-cs"/>
              </a:rPr>
              <a:t>off.The</a:t>
            </a:r>
            <a:r>
              <a:rPr lang="en-US" sz="1200" b="0" i="0" kern="1200" dirty="0" smtClean="0">
                <a:solidFill>
                  <a:schemeClr val="tx1"/>
                </a:solidFill>
                <a:effectLst/>
                <a:latin typeface="+mn-lt"/>
                <a:ea typeface="+mn-ea"/>
                <a:cs typeface="+mn-cs"/>
              </a:rPr>
              <a:t> stopwatch gets displayed on the device.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30711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We showed this at the beginning of Chap 4, this is the complete Android lifecycle.  As you can see it’s got a lot more methods than our </a:t>
            </a:r>
            <a:r>
              <a:rPr lang="en-US" baseline="0" dirty="0" err="1" smtClean="0"/>
              <a:t>onCreate</a:t>
            </a:r>
            <a:r>
              <a:rPr lang="en-US" baseline="0" dirty="0" smtClean="0"/>
              <a:t>() and </a:t>
            </a:r>
            <a:r>
              <a:rPr lang="en-US" baseline="0" dirty="0" err="1" smtClean="0"/>
              <a:t>onDestroy</a:t>
            </a:r>
            <a:r>
              <a:rPr lang="en-US" baseline="0" dirty="0" smtClean="0"/>
              <a:t>().  So what are </a:t>
            </a:r>
            <a:r>
              <a:rPr lang="en-US" baseline="0" dirty="0" err="1" smtClean="0"/>
              <a:t>onStart</a:t>
            </a:r>
            <a:r>
              <a:rPr lang="en-US" baseline="0" dirty="0" smtClean="0"/>
              <a:t>, </a:t>
            </a:r>
            <a:r>
              <a:rPr lang="en-US" baseline="0" dirty="0" err="1" smtClean="0"/>
              <a:t>onResume</a:t>
            </a:r>
            <a:r>
              <a:rPr lang="en-US" baseline="0" dirty="0" smtClean="0"/>
              <a:t>, </a:t>
            </a:r>
            <a:r>
              <a:rPr lang="en-US" baseline="0" dirty="0" err="1" smtClean="0"/>
              <a:t>onPause</a:t>
            </a:r>
            <a:r>
              <a:rPr lang="en-US" baseline="0" dirty="0" smtClean="0"/>
              <a:t> </a:t>
            </a:r>
            <a:r>
              <a:rPr lang="en-US" baseline="0" dirty="0" err="1" smtClean="0"/>
              <a:t>etc</a:t>
            </a:r>
            <a:r>
              <a:rPr lang="en-US" baseline="0" dirty="0" smtClean="0"/>
              <a:t> and when do you want to use them?</a:t>
            </a: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87849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An activity has a state of stopped if it’s completely hidden by another activity and isn’t visible to the user. The activity still exists in the background and maintains all state information. For example when there’s a phone call.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gets called when your activity becomes visible to the user. </a:t>
            </a:r>
            <a:r>
              <a:rPr lang="en-US" sz="1200" b="1" i="0" kern="1200" dirty="0" err="1" smtClean="0">
                <a:solidFill>
                  <a:schemeClr val="tx1"/>
                </a:solidFill>
                <a:effectLst/>
                <a:latin typeface="+mn-lt"/>
                <a:ea typeface="+mn-ea"/>
                <a:cs typeface="+mn-cs"/>
              </a:rPr>
              <a:t>onStop</a:t>
            </a:r>
            <a:r>
              <a:rPr lang="en-US" sz="1200" b="1" i="0" kern="1200" dirty="0" smtClean="0">
                <a:solidFill>
                  <a:schemeClr val="tx1"/>
                </a:solidFill>
                <a:effectLst/>
                <a:latin typeface="+mn-lt"/>
                <a:ea typeface="+mn-ea"/>
                <a:cs typeface="+mn-cs"/>
              </a:rPr>
              <a:t>() gets called when your activity has stopped being visible to the user. This might be because it’s completely hidden by another activity that’s appeared on top of it, or because the activity is going to be destroyed. If </a:t>
            </a:r>
            <a:r>
              <a:rPr lang="en-US" sz="1200" b="1" i="0" kern="1200" dirty="0" err="1" smtClean="0">
                <a:solidFill>
                  <a:schemeClr val="tx1"/>
                </a:solidFill>
                <a:effectLst/>
                <a:latin typeface="+mn-lt"/>
                <a:ea typeface="+mn-ea"/>
                <a:cs typeface="+mn-cs"/>
              </a:rPr>
              <a:t>onStop</a:t>
            </a:r>
            <a:r>
              <a:rPr lang="en-US" sz="1200" b="1" i="0" kern="1200" dirty="0" smtClean="0">
                <a:solidFill>
                  <a:schemeClr val="tx1"/>
                </a:solidFill>
                <a:effectLst/>
                <a:latin typeface="+mn-lt"/>
                <a:ea typeface="+mn-ea"/>
                <a:cs typeface="+mn-cs"/>
              </a:rPr>
              <a:t>() is called because the activity’s going to be destroyed, </a:t>
            </a:r>
            <a:r>
              <a:rPr lang="en-US" sz="1200" b="1" i="0" kern="1200" dirty="0" err="1" smtClean="0">
                <a:solidFill>
                  <a:schemeClr val="tx1"/>
                </a:solidFill>
                <a:effectLst/>
                <a:latin typeface="+mn-lt"/>
                <a:ea typeface="+mn-ea"/>
                <a:cs typeface="+mn-cs"/>
              </a:rPr>
              <a:t>onSaveInstanceState</a:t>
            </a:r>
            <a:r>
              <a:rPr lang="en-US" sz="1200" b="1" i="0" kern="1200" dirty="0" smtClean="0">
                <a:solidFill>
                  <a:schemeClr val="tx1"/>
                </a:solidFill>
                <a:effectLst/>
                <a:latin typeface="+mn-lt"/>
                <a:ea typeface="+mn-ea"/>
                <a:cs typeface="+mn-cs"/>
              </a:rPr>
              <a:t>() gets called before </a:t>
            </a:r>
            <a:r>
              <a:rPr lang="en-US" sz="1200" b="1" i="0" kern="1200" dirty="0" err="1" smtClean="0">
                <a:solidFill>
                  <a:schemeClr val="tx1"/>
                </a:solidFill>
                <a:effectLst/>
                <a:latin typeface="+mn-lt"/>
                <a:ea typeface="+mn-ea"/>
                <a:cs typeface="+mn-cs"/>
              </a:rPr>
              <a:t>onStop</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onRestart</a:t>
            </a:r>
            <a:r>
              <a:rPr lang="en-US" sz="1200" b="1" i="0" kern="1200" dirty="0" smtClean="0">
                <a:solidFill>
                  <a:schemeClr val="tx1"/>
                </a:solidFill>
                <a:effectLst/>
                <a:latin typeface="+mn-lt"/>
                <a:ea typeface="+mn-ea"/>
                <a:cs typeface="+mn-cs"/>
              </a:rPr>
              <a:t>() gets called after your activity has been made invisible, before it gets made visible again.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91227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activity gets launched, and 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runs.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Any activity initialization code in 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runs. At this point, the activity isn’t yet visible, as no call to </a:t>
            </a:r>
            <a:r>
              <a:rPr lang="en-US" sz="1200" b="0" i="0" kern="1200" dirty="0" err="1" smtClean="0">
                <a:solidFill>
                  <a:schemeClr val="tx1"/>
                </a:solidFill>
                <a:effectLst/>
                <a:latin typeface="+mn-lt"/>
                <a:ea typeface="+mn-ea"/>
                <a:cs typeface="+mn-cs"/>
              </a:rPr>
              <a:t>onStart</a:t>
            </a:r>
            <a:r>
              <a:rPr lang="en-US" sz="1200" b="0" i="0" kern="1200" dirty="0" smtClean="0">
                <a:solidFill>
                  <a:schemeClr val="tx1"/>
                </a:solidFill>
                <a:effectLst/>
                <a:latin typeface="+mn-lt"/>
                <a:ea typeface="+mn-ea"/>
                <a:cs typeface="+mn-cs"/>
              </a:rPr>
              <a:t>() has been made.</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method runs after 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It gets called when the activity is about to become visible.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After the </a:t>
            </a:r>
            <a:r>
              <a:rPr lang="en-US" sz="1200" b="0" i="0" kern="1200" dirty="0" err="1" smtClean="0">
                <a:solidFill>
                  <a:schemeClr val="tx1"/>
                </a:solidFill>
                <a:effectLst/>
                <a:latin typeface="+mn-lt"/>
                <a:ea typeface="+mn-ea"/>
                <a:cs typeface="+mn-cs"/>
              </a:rPr>
              <a:t>onStart</a:t>
            </a:r>
            <a:r>
              <a:rPr lang="en-US" sz="1200" b="0" i="0" kern="1200" dirty="0" smtClean="0">
                <a:solidFill>
                  <a:schemeClr val="tx1"/>
                </a:solidFill>
                <a:effectLst/>
                <a:latin typeface="+mn-lt"/>
                <a:ea typeface="+mn-ea"/>
                <a:cs typeface="+mn-cs"/>
              </a:rPr>
              <a:t>() method has run, the user can see the activity on the screen.</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onStop</a:t>
            </a:r>
            <a:r>
              <a:rPr lang="en-US" sz="1200" b="1" i="0" kern="1200" dirty="0" smtClean="0">
                <a:solidFill>
                  <a:schemeClr val="tx1"/>
                </a:solidFill>
                <a:effectLst/>
                <a:latin typeface="+mn-lt"/>
                <a:ea typeface="+mn-ea"/>
                <a:cs typeface="+mn-cs"/>
              </a:rPr>
              <a:t>() method runs when the activity stops being visible to the user.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After 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has run, the activity is no longer visible.</a:t>
            </a:r>
          </a:p>
          <a:p>
            <a:pPr fontAlgn="base"/>
            <a:r>
              <a:rPr lang="en-US" sz="1200" b="1" i="0" kern="1200" dirty="0" smtClean="0">
                <a:solidFill>
                  <a:schemeClr val="tx1"/>
                </a:solidFill>
                <a:effectLst/>
                <a:latin typeface="+mn-lt"/>
                <a:ea typeface="+mn-ea"/>
                <a:cs typeface="+mn-cs"/>
              </a:rPr>
              <a:t>If the activity becomes visible to the user again, the </a:t>
            </a:r>
            <a:r>
              <a:rPr lang="en-US" sz="1200" b="1" i="0" kern="1200" dirty="0" err="1" smtClean="0">
                <a:solidFill>
                  <a:schemeClr val="tx1"/>
                </a:solidFill>
                <a:effectLst/>
                <a:latin typeface="+mn-lt"/>
                <a:ea typeface="+mn-ea"/>
                <a:cs typeface="+mn-cs"/>
              </a:rPr>
              <a:t>onRestart</a:t>
            </a:r>
            <a:r>
              <a:rPr lang="en-US" sz="1200" b="1" i="0" kern="1200" dirty="0" smtClean="0">
                <a:solidFill>
                  <a:schemeClr val="tx1"/>
                </a:solidFill>
                <a:effectLst/>
                <a:latin typeface="+mn-lt"/>
                <a:ea typeface="+mn-ea"/>
                <a:cs typeface="+mn-cs"/>
              </a:rPr>
              <a:t>() method gets called followed by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may go through this cycle many times if the activity repeatedly becomes invisible and visible again.</a:t>
            </a:r>
          </a:p>
          <a:p>
            <a:pPr fontAlgn="base"/>
            <a:r>
              <a:rPr lang="en-US" sz="1200" b="1" i="0" kern="1200" dirty="0" smtClean="0">
                <a:solidFill>
                  <a:schemeClr val="tx1"/>
                </a:solidFill>
                <a:effectLst/>
                <a:latin typeface="+mn-lt"/>
                <a:ea typeface="+mn-ea"/>
                <a:cs typeface="+mn-cs"/>
              </a:rPr>
              <a:t>Finally, the activity is destroyed.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will usually get called before </a:t>
            </a:r>
            <a:r>
              <a:rPr lang="en-US" sz="1200" b="0" i="0" kern="1200" dirty="0" err="1" smtClean="0">
                <a:solidFill>
                  <a:schemeClr val="tx1"/>
                </a:solidFill>
                <a:effectLst/>
                <a:latin typeface="+mn-lt"/>
                <a:ea typeface="+mn-ea"/>
                <a:cs typeface="+mn-cs"/>
              </a:rPr>
              <a:t>onDestroy</a:t>
            </a:r>
            <a:r>
              <a:rPr lang="en-US" sz="1200" b="0" i="0" kern="1200" dirty="0" smtClean="0">
                <a:solidFill>
                  <a:schemeClr val="tx1"/>
                </a:solidFill>
                <a:effectLst/>
                <a:latin typeface="+mn-lt"/>
                <a:ea typeface="+mn-ea"/>
                <a:cs typeface="+mn-cs"/>
              </a:rPr>
              <a:t>(), but it may get bypassed if the device is extremely low on memory.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13547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to finish off the Activity</a:t>
            </a:r>
            <a:r>
              <a:rPr lang="en-US" baseline="0" dirty="0" smtClean="0"/>
              <a:t> lifecycle chapter and get into User Interface Views chapter next.</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There are two things we need to do to update our Stopwatch app. First, we need to implement the activity’s </a:t>
            </a:r>
            <a:r>
              <a:rPr lang="en-US" sz="1200" kern="1200" dirty="0" err="1" smtClean="0">
                <a:solidFill>
                  <a:schemeClr val="tx1"/>
                </a:solidFill>
                <a:effectLst/>
                <a:latin typeface="+mn-lt"/>
                <a:ea typeface="+mn-ea"/>
                <a:cs typeface="+mn-cs"/>
              </a:rPr>
              <a:t>onStop</a:t>
            </a:r>
            <a:r>
              <a:rPr lang="en-US" sz="1200" kern="1200" dirty="0" smtClean="0">
                <a:solidFill>
                  <a:schemeClr val="tx1"/>
                </a:solidFill>
                <a:effectLst/>
                <a:latin typeface="+mn-lt"/>
                <a:ea typeface="+mn-ea"/>
                <a:cs typeface="+mn-cs"/>
              </a:rPr>
              <a:t>() method so that the stopwatch stops running when the app isn’t visible. Once we’ve done that, we need to implement the </a:t>
            </a:r>
            <a:r>
              <a:rPr lang="en-US" sz="1200" kern="1200" dirty="0" err="1" smtClean="0">
                <a:solidFill>
                  <a:schemeClr val="tx1"/>
                </a:solidFill>
                <a:effectLst/>
                <a:latin typeface="+mn-lt"/>
                <a:ea typeface="+mn-ea"/>
                <a:cs typeface="+mn-cs"/>
              </a:rPr>
              <a:t>onStart</a:t>
            </a:r>
            <a:r>
              <a:rPr lang="en-US" sz="1200" kern="1200" dirty="0" smtClean="0">
                <a:solidFill>
                  <a:schemeClr val="tx1"/>
                </a:solidFill>
                <a:effectLst/>
                <a:latin typeface="+mn-lt"/>
                <a:ea typeface="+mn-ea"/>
                <a:cs typeface="+mn-cs"/>
              </a:rPr>
              <a:t>() method so that the stopwatch starts again when the app is visible. Let’s start with the </a:t>
            </a:r>
            <a:r>
              <a:rPr lang="en-US" sz="1200" kern="1200" dirty="0" err="1" smtClean="0">
                <a:solidFill>
                  <a:schemeClr val="tx1"/>
                </a:solidFill>
                <a:effectLst/>
                <a:latin typeface="+mn-lt"/>
                <a:ea typeface="+mn-ea"/>
                <a:cs typeface="+mn-cs"/>
              </a:rPr>
              <a:t>onStop</a:t>
            </a:r>
            <a:r>
              <a:rPr lang="en-US" sz="120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994521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override the </a:t>
            </a:r>
            <a:r>
              <a:rPr lang="en-US" dirty="0" err="1" smtClean="0"/>
              <a:t>onStop</a:t>
            </a:r>
            <a:r>
              <a:rPr lang="en-US" dirty="0" smtClean="0"/>
              <a:t>()</a:t>
            </a:r>
            <a:r>
              <a:rPr lang="en-US" sz="1200" b="0" i="0" kern="1200" dirty="0" smtClean="0">
                <a:solidFill>
                  <a:schemeClr val="tx1"/>
                </a:solidFill>
                <a:effectLst/>
                <a:latin typeface="+mn-lt"/>
                <a:ea typeface="+mn-ea"/>
                <a:cs typeface="+mn-cs"/>
              </a:rPr>
              <a:t> method in the Android </a:t>
            </a:r>
            <a:r>
              <a:rPr lang="en-US" dirty="0" smtClean="0"/>
              <a:t>Activity</a:t>
            </a:r>
            <a:r>
              <a:rPr lang="en-US" sz="1200" b="0" i="0" kern="1200" dirty="0" smtClean="0">
                <a:solidFill>
                  <a:schemeClr val="tx1"/>
                </a:solidFill>
                <a:effectLst/>
                <a:latin typeface="+mn-lt"/>
                <a:ea typeface="+mn-ea"/>
                <a:cs typeface="+mn-cs"/>
              </a:rPr>
              <a:t> class by adding the following method to your </a:t>
            </a:r>
            <a:r>
              <a:rPr lang="en-US" sz="1200" b="0" i="0" kern="1200" dirty="0" err="1" smtClean="0">
                <a:solidFill>
                  <a:schemeClr val="tx1"/>
                </a:solidFill>
                <a:effectLst/>
                <a:latin typeface="+mn-lt"/>
                <a:ea typeface="+mn-ea"/>
                <a:cs typeface="+mn-cs"/>
              </a:rPr>
              <a:t>activity:Whenever</a:t>
            </a:r>
            <a:r>
              <a:rPr lang="en-US" sz="1200" b="0" i="0" kern="1200" dirty="0" smtClean="0">
                <a:solidFill>
                  <a:schemeClr val="tx1"/>
                </a:solidFill>
                <a:effectLst/>
                <a:latin typeface="+mn-lt"/>
                <a:ea typeface="+mn-ea"/>
                <a:cs typeface="+mn-cs"/>
              </a:rPr>
              <a:t> you override one of the Android lifecycle methods, it’s important that you first call up the </a:t>
            </a:r>
            <a:r>
              <a:rPr lang="en-US" dirty="0" err="1" smtClean="0"/>
              <a:t>onStop</a:t>
            </a:r>
            <a:r>
              <a:rPr lang="en-US" dirty="0" smtClean="0"/>
              <a:t>()</a:t>
            </a:r>
            <a:r>
              <a:rPr lang="en-US" sz="1200" b="0" i="0" kern="1200" dirty="0" smtClean="0">
                <a:solidFill>
                  <a:schemeClr val="tx1"/>
                </a:solidFill>
                <a:effectLst/>
                <a:latin typeface="+mn-lt"/>
                <a:ea typeface="+mn-ea"/>
                <a:cs typeface="+mn-cs"/>
              </a:rPr>
              <a:t>method in the superclass using:</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There are a couple of reasons for this. First, you need to make sure that the activity gets to perform all of the actions in the superclass lifecycle method. Second, Android will never forgive you if you bypass this step—it will generate an exception. We need to get the stopwatch to stop when 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is called. To do this, we need to set the value of the running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to false. So now the stopwatch stops when the activity is no longer visible. The next thing we need to do is get the stopwatch to start again when the activity becomes visible.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471262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Very similar</a:t>
            </a:r>
            <a:r>
              <a:rPr lang="en-US" sz="1200" b="0" i="0" kern="1200" baseline="0" dirty="0" smtClean="0">
                <a:solidFill>
                  <a:schemeClr val="tx1"/>
                </a:solidFill>
                <a:effectLst/>
                <a:latin typeface="+mn-lt"/>
                <a:ea typeface="+mn-ea"/>
                <a:cs typeface="+mn-cs"/>
              </a:rPr>
              <a:t> to </a:t>
            </a:r>
            <a:r>
              <a:rPr lang="en-US" sz="1200" b="0" i="0" kern="1200" baseline="0" dirty="0" err="1" smtClean="0">
                <a:solidFill>
                  <a:schemeClr val="tx1"/>
                </a:solidFill>
                <a:effectLst/>
                <a:latin typeface="+mn-lt"/>
                <a:ea typeface="+mn-ea"/>
                <a:cs typeface="+mn-cs"/>
              </a:rPr>
              <a:t>onStop</a:t>
            </a:r>
            <a:r>
              <a:rPr lang="en-US" sz="1200" b="0" i="0" kern="1200" baseline="0" dirty="0" smtClean="0">
                <a:solidFill>
                  <a:schemeClr val="tx1"/>
                </a:solidFill>
                <a:effectLst/>
                <a:latin typeface="+mn-lt"/>
                <a:ea typeface="+mn-ea"/>
                <a:cs typeface="+mn-cs"/>
              </a:rPr>
              <a:t>, we also need to check if the app was already running then we set running = true to set it running again.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602536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the updated code for </a:t>
            </a:r>
            <a:r>
              <a:rPr lang="en-US" sz="1200" b="0" i="0" kern="1200" dirty="0" err="1" smtClean="0">
                <a:solidFill>
                  <a:schemeClr val="tx1"/>
                </a:solidFill>
                <a:effectLst/>
                <a:latin typeface="+mn-lt"/>
                <a:ea typeface="+mn-ea"/>
                <a:cs typeface="+mn-cs"/>
              </a:rPr>
              <a:t>StopwatchActivity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707072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Let’s look at the app </a:t>
            </a:r>
            <a:r>
              <a:rPr lang="en-US" sz="1200" b="0" i="0" kern="1200" dirty="0" err="1" smtClean="0">
                <a:solidFill>
                  <a:schemeClr val="tx1"/>
                </a:solidFill>
                <a:effectLst/>
                <a:latin typeface="+mn-lt"/>
                <a:ea typeface="+mn-ea"/>
                <a:cs typeface="+mn-cs"/>
              </a:rPr>
              <a:t>functioality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detail again with the new changes</a:t>
            </a:r>
          </a:p>
          <a:p>
            <a:pPr fontAlgn="base"/>
            <a:r>
              <a:rPr lang="en-US" sz="1200" b="1" i="0" kern="1200" dirty="0" smtClean="0">
                <a:solidFill>
                  <a:schemeClr val="tx1"/>
                </a:solidFill>
                <a:effectLst/>
                <a:latin typeface="+mn-lt"/>
                <a:ea typeface="+mn-ea"/>
                <a:cs typeface="+mn-cs"/>
              </a:rPr>
              <a:t>The user starts the app, and clicks the Start button to set the stopwatch going.</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runTimer</a:t>
            </a:r>
            <a:r>
              <a:rPr lang="en-US" sz="1200" kern="1200" dirty="0" smtClean="0">
                <a:solidFill>
                  <a:schemeClr val="tx1"/>
                </a:solidFill>
                <a:effectLst/>
                <a:latin typeface="+mn-lt"/>
                <a:ea typeface="+mn-ea"/>
                <a:cs typeface="+mn-cs"/>
              </a:rPr>
              <a:t>() method starts incrementing the number of seconds displayed in the </a:t>
            </a:r>
            <a:r>
              <a:rPr lang="en-US" sz="1200" kern="1200" dirty="0" err="1" smtClean="0">
                <a:solidFill>
                  <a:schemeClr val="tx1"/>
                </a:solidFill>
                <a:effectLst/>
                <a:latin typeface="+mn-lt"/>
                <a:ea typeface="+mn-ea"/>
                <a:cs typeface="+mn-cs"/>
              </a:rPr>
              <a:t>time_view</a:t>
            </a:r>
            <a:r>
              <a:rPr lang="en-US" sz="1200" kern="1200" dirty="0" smtClean="0">
                <a:solidFill>
                  <a:schemeClr val="tx1"/>
                </a:solidFill>
                <a:effectLst/>
                <a:latin typeface="+mn-lt"/>
                <a:ea typeface="+mn-ea"/>
                <a:cs typeface="+mn-cs"/>
              </a:rPr>
              <a:t> text view.</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58279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user navigates to the device home screen so the Stopwatch app is no longer </a:t>
            </a:r>
            <a:r>
              <a:rPr lang="en-US" sz="1200" b="0" i="0" kern="1200" dirty="0" err="1" smtClean="0">
                <a:solidFill>
                  <a:schemeClr val="tx1"/>
                </a:solidFill>
                <a:effectLst/>
                <a:latin typeface="+mn-lt"/>
                <a:ea typeface="+mn-ea"/>
                <a:cs typeface="+mn-cs"/>
              </a:rPr>
              <a:t>visible.The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gets called, </a:t>
            </a:r>
            <a:r>
              <a:rPr lang="en-US" sz="1200" b="0" i="0" kern="1200" dirty="0" err="1" smtClean="0">
                <a:solidFill>
                  <a:schemeClr val="tx1"/>
                </a:solidFill>
                <a:effectLst/>
                <a:latin typeface="+mn-lt"/>
                <a:ea typeface="+mn-ea"/>
                <a:cs typeface="+mn-cs"/>
              </a:rPr>
              <a:t>wasRunning</a:t>
            </a:r>
            <a:r>
              <a:rPr lang="en-US" sz="1200" b="0" i="0" kern="1200" dirty="0" smtClean="0">
                <a:solidFill>
                  <a:schemeClr val="tx1"/>
                </a:solidFill>
                <a:effectLst/>
                <a:latin typeface="+mn-lt"/>
                <a:ea typeface="+mn-ea"/>
                <a:cs typeface="+mn-cs"/>
              </a:rPr>
              <a:t> is set to true, running is set to false, and the number of seconds stops incrementing.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146787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user navigates back to the Stopwatch </a:t>
            </a:r>
            <a:r>
              <a:rPr lang="en-US" sz="1200" b="0" i="0" kern="1200" dirty="0" err="1" smtClean="0">
                <a:solidFill>
                  <a:schemeClr val="tx1"/>
                </a:solidFill>
                <a:effectLst/>
                <a:latin typeface="+mn-lt"/>
                <a:ea typeface="+mn-ea"/>
                <a:cs typeface="+mn-cs"/>
              </a:rPr>
              <a:t>app.The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onStart</a:t>
            </a:r>
            <a:r>
              <a:rPr lang="en-US" sz="1200" b="0" i="0" kern="1200" dirty="0" smtClean="0">
                <a:solidFill>
                  <a:schemeClr val="tx1"/>
                </a:solidFill>
                <a:effectLst/>
                <a:latin typeface="+mn-lt"/>
                <a:ea typeface="+mn-ea"/>
                <a:cs typeface="+mn-cs"/>
              </a:rPr>
              <a:t>() method gets called, running is set to true, and the number of seconds starts incrementing again.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38938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But</a:t>
            </a:r>
            <a:r>
              <a:rPr lang="en-US" sz="1200" b="1" i="0" kern="1200" baseline="0" dirty="0" smtClean="0">
                <a:solidFill>
                  <a:schemeClr val="tx1"/>
                </a:solidFill>
                <a:effectLst/>
                <a:latin typeface="+mn-lt"/>
                <a:ea typeface="+mn-ea"/>
                <a:cs typeface="+mn-cs"/>
              </a:rPr>
              <a:t> what happens when an app is only partially visible?</a:t>
            </a:r>
          </a:p>
          <a:p>
            <a:pPr fontAlgn="base"/>
            <a:r>
              <a:rPr lang="en-US" sz="1200" b="0" i="0" kern="1200" dirty="0" smtClean="0">
                <a:solidFill>
                  <a:schemeClr val="tx1"/>
                </a:solidFill>
                <a:effectLst/>
                <a:latin typeface="+mn-lt"/>
                <a:ea typeface="+mn-ea"/>
                <a:cs typeface="+mn-cs"/>
              </a:rPr>
              <a:t>When an activity is visible but doesn’t have the focus, the activity is paused. This can happen if another activity appears on top of your activity that isn’t full-size or that’s transparent. The activity on top has the focus, but the one underneath is still visible and is therefore paused.</a:t>
            </a:r>
            <a:r>
              <a:rPr lang="en-US" sz="1200" b="1" i="0" kern="1200" dirty="0" smtClean="0">
                <a:solidFill>
                  <a:schemeClr val="tx1"/>
                </a:solidFill>
                <a:effectLst/>
                <a:latin typeface="+mn-lt"/>
                <a:ea typeface="+mn-ea"/>
                <a:cs typeface="+mn-cs"/>
              </a:rPr>
              <a:t> An activity has a state of paused if it’s lost the focus but is still visible to the user. The activity is still alive and maintains all its state information.</a:t>
            </a:r>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There are two lifecycle methods that deal with when the activity is paused and when it becomes active again: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onResume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gets called when your activity is visible but another activity has the focus. </a:t>
            </a:r>
            <a:r>
              <a:rPr lang="en-US" sz="1200" b="0" i="0" kern="1200" dirty="0" err="1" smtClean="0">
                <a:solidFill>
                  <a:schemeClr val="tx1"/>
                </a:solidFill>
                <a:effectLst/>
                <a:latin typeface="+mn-lt"/>
                <a:ea typeface="+mn-ea"/>
                <a:cs typeface="+mn-cs"/>
              </a:rPr>
              <a:t>onResume</a:t>
            </a:r>
            <a:r>
              <a:rPr lang="en-US" sz="1200" b="0" i="0" kern="1200" dirty="0" smtClean="0">
                <a:solidFill>
                  <a:schemeClr val="tx1"/>
                </a:solidFill>
                <a:effectLst/>
                <a:latin typeface="+mn-lt"/>
                <a:ea typeface="+mn-ea"/>
                <a:cs typeface="+mn-cs"/>
              </a:rPr>
              <a:t>() is called immediately before your activity is about to start interacting with the user. If you need your app to react in some way when your activity is paused, you need to implement these methods.</a:t>
            </a:r>
          </a:p>
          <a:p>
            <a:pPr fontAlgn="base"/>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431307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activity gets launched, and 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methods run.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At this point, the activity is visible, but it doesn’t have the focus.</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onResume</a:t>
            </a:r>
            <a:r>
              <a:rPr lang="en-US" sz="1200" b="1" i="0" kern="1200" dirty="0" smtClean="0">
                <a:solidFill>
                  <a:schemeClr val="tx1"/>
                </a:solidFill>
                <a:effectLst/>
                <a:latin typeface="+mn-lt"/>
                <a:ea typeface="+mn-ea"/>
                <a:cs typeface="+mn-cs"/>
              </a:rPr>
              <a:t>() method runs after the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method. It gets called when the activity is about to move into the foreground.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After the </a:t>
            </a:r>
            <a:r>
              <a:rPr lang="en-US" sz="1200" b="0" i="0" kern="1200" dirty="0" err="1" smtClean="0">
                <a:solidFill>
                  <a:schemeClr val="tx1"/>
                </a:solidFill>
                <a:effectLst/>
                <a:latin typeface="+mn-lt"/>
                <a:ea typeface="+mn-ea"/>
                <a:cs typeface="+mn-cs"/>
              </a:rPr>
              <a:t>onResume</a:t>
            </a:r>
            <a:r>
              <a:rPr lang="en-US" sz="1200" b="0" i="0" kern="1200" dirty="0" smtClean="0">
                <a:solidFill>
                  <a:schemeClr val="tx1"/>
                </a:solidFill>
                <a:effectLst/>
                <a:latin typeface="+mn-lt"/>
                <a:ea typeface="+mn-ea"/>
                <a:cs typeface="+mn-cs"/>
              </a:rPr>
              <a:t>() method has run, the activity has the focus and the user can interact with it.</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onPause</a:t>
            </a:r>
            <a:r>
              <a:rPr lang="en-US" sz="1200" b="1" i="0" kern="1200" dirty="0" smtClean="0">
                <a:solidFill>
                  <a:schemeClr val="tx1"/>
                </a:solidFill>
                <a:effectLst/>
                <a:latin typeface="+mn-lt"/>
                <a:ea typeface="+mn-ea"/>
                <a:cs typeface="+mn-cs"/>
              </a:rPr>
              <a:t>() method runs when the activity stops being in the foreground.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After the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method has run, the activity is still visible but doesn’t have the focus.</a:t>
            </a:r>
          </a:p>
          <a:p>
            <a:pPr fontAlgn="base"/>
            <a:r>
              <a:rPr lang="en-US" sz="1200" b="1" i="0" kern="1200" dirty="0" smtClean="0">
                <a:solidFill>
                  <a:schemeClr val="tx1"/>
                </a:solidFill>
                <a:effectLst/>
                <a:latin typeface="+mn-lt"/>
                <a:ea typeface="+mn-ea"/>
                <a:cs typeface="+mn-cs"/>
              </a:rPr>
              <a:t>If the activity moves into the foreground again, the </a:t>
            </a:r>
            <a:r>
              <a:rPr lang="en-US" sz="1200" b="1" i="0" kern="1200" dirty="0" err="1" smtClean="0">
                <a:solidFill>
                  <a:schemeClr val="tx1"/>
                </a:solidFill>
                <a:effectLst/>
                <a:latin typeface="+mn-lt"/>
                <a:ea typeface="+mn-ea"/>
                <a:cs typeface="+mn-cs"/>
              </a:rPr>
              <a:t>onResume</a:t>
            </a:r>
            <a:r>
              <a:rPr lang="en-US" sz="1200" b="1" i="0" kern="1200" dirty="0" smtClean="0">
                <a:solidFill>
                  <a:schemeClr val="tx1"/>
                </a:solidFill>
                <a:effectLst/>
                <a:latin typeface="+mn-lt"/>
                <a:ea typeface="+mn-ea"/>
                <a:cs typeface="+mn-cs"/>
              </a:rPr>
              <a:t>() method gets called.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may go through this cycle many times if the activity repeatedly loses and regains the focus.</a:t>
            </a:r>
          </a:p>
          <a:p>
            <a:pPr fontAlgn="base"/>
            <a:r>
              <a:rPr lang="en-US" sz="1200" b="1" i="0" kern="1200" dirty="0" smtClean="0">
                <a:solidFill>
                  <a:schemeClr val="tx1"/>
                </a:solidFill>
                <a:effectLst/>
                <a:latin typeface="+mn-lt"/>
                <a:ea typeface="+mn-ea"/>
                <a:cs typeface="+mn-cs"/>
              </a:rPr>
              <a:t>If the activity stops being visible to the user, the </a:t>
            </a:r>
            <a:r>
              <a:rPr lang="en-US" sz="1200" b="1" i="0" kern="1200" dirty="0" err="1" smtClean="0">
                <a:solidFill>
                  <a:schemeClr val="tx1"/>
                </a:solidFill>
                <a:effectLst/>
                <a:latin typeface="+mn-lt"/>
                <a:ea typeface="+mn-ea"/>
                <a:cs typeface="+mn-cs"/>
              </a:rPr>
              <a:t>onStop</a:t>
            </a:r>
            <a:r>
              <a:rPr lang="en-US" sz="1200" b="1" i="0" kern="1200" dirty="0" smtClean="0">
                <a:solidFill>
                  <a:schemeClr val="tx1"/>
                </a:solidFill>
                <a:effectLst/>
                <a:latin typeface="+mn-lt"/>
                <a:ea typeface="+mn-ea"/>
                <a:cs typeface="+mn-cs"/>
              </a:rPr>
              <a:t>() method gets called.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After 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has run, the activity is no longer visible.</a:t>
            </a:r>
          </a:p>
          <a:p>
            <a:pPr fontAlgn="base"/>
            <a:r>
              <a:rPr lang="en-US" sz="1200" b="1" i="0" kern="1200" dirty="0" smtClean="0">
                <a:solidFill>
                  <a:schemeClr val="tx1"/>
                </a:solidFill>
                <a:effectLst/>
                <a:latin typeface="+mn-lt"/>
                <a:ea typeface="+mn-ea"/>
                <a:cs typeface="+mn-cs"/>
              </a:rPr>
              <a:t>If the activity becomes visible to the user again, the </a:t>
            </a:r>
            <a:r>
              <a:rPr lang="en-US" sz="1200" b="1" i="0" kern="1200" dirty="0" err="1" smtClean="0">
                <a:solidFill>
                  <a:schemeClr val="tx1"/>
                </a:solidFill>
                <a:effectLst/>
                <a:latin typeface="+mn-lt"/>
                <a:ea typeface="+mn-ea"/>
                <a:cs typeface="+mn-cs"/>
              </a:rPr>
              <a:t>onRestart</a:t>
            </a:r>
            <a:r>
              <a:rPr lang="en-US" sz="1200" b="1" i="0" kern="1200" dirty="0" smtClean="0">
                <a:solidFill>
                  <a:schemeClr val="tx1"/>
                </a:solidFill>
                <a:effectLst/>
                <a:latin typeface="+mn-lt"/>
                <a:ea typeface="+mn-ea"/>
                <a:cs typeface="+mn-cs"/>
              </a:rPr>
              <a:t>() method gets called, followed by </a:t>
            </a:r>
            <a:r>
              <a:rPr lang="en-US" sz="1200" b="1" i="0" kern="1200" dirty="0" err="1" smtClean="0">
                <a:solidFill>
                  <a:schemeClr val="tx1"/>
                </a:solidFill>
                <a:effectLst/>
                <a:latin typeface="+mn-lt"/>
                <a:ea typeface="+mn-ea"/>
                <a:cs typeface="+mn-cs"/>
              </a:rPr>
              <a:t>onStart</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onResume</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may go through this cycle many times.</a:t>
            </a:r>
          </a:p>
          <a:p>
            <a:pPr fontAlgn="base"/>
            <a:r>
              <a:rPr lang="en-US" sz="1200" b="1" i="0" kern="1200" dirty="0" smtClean="0">
                <a:solidFill>
                  <a:schemeClr val="tx1"/>
                </a:solidFill>
                <a:effectLst/>
                <a:latin typeface="+mn-lt"/>
                <a:ea typeface="+mn-ea"/>
                <a:cs typeface="+mn-cs"/>
              </a:rPr>
              <a:t>Finally, the activity is destroyed.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As the activity moves from running to destroyed, the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method gets called before the activity is destroyed. 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method usually gets called too.</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76539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we’ve made the stopwatch stop if the Stopwatch app isn’t visible, and made it start again when the app becomes visible again. In addition to this, let’s get the stopwatch to stop if the activity is paused, and start again when the activity is resumed. So which lifecycle methods do we need to implement? we need to use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onResume</a:t>
            </a:r>
            <a:r>
              <a:rPr lang="en-US" sz="1200" b="0" i="0" kern="1200" dirty="0" smtClean="0">
                <a:solidFill>
                  <a:schemeClr val="tx1"/>
                </a:solidFill>
                <a:effectLst/>
                <a:latin typeface="+mn-lt"/>
                <a:ea typeface="+mn-ea"/>
                <a:cs typeface="+mn-cs"/>
              </a:rPr>
              <a:t>() methods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38259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998520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We’ll use the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onPause</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methods to replace the calls to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onStart</a:t>
            </a:r>
            <a:r>
              <a:rPr lang="en-US" sz="1200" b="0" i="0" kern="1200" dirty="0" smtClean="0">
                <a:solidFill>
                  <a:schemeClr val="tx1"/>
                </a:solidFill>
                <a:effectLst/>
                <a:latin typeface="+mn-lt"/>
                <a:ea typeface="+mn-ea"/>
                <a:cs typeface="+mn-cs"/>
              </a:rPr>
              <a:t>() that we’ve already implemented.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844249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Replace the </a:t>
            </a:r>
            <a:r>
              <a:rPr lang="en-US" sz="1200" b="0" i="0" kern="1200" dirty="0" err="1" smtClean="0">
                <a:solidFill>
                  <a:schemeClr val="tx1"/>
                </a:solidFill>
                <a:effectLst/>
                <a:latin typeface="+mn-lt"/>
                <a:ea typeface="+mn-ea"/>
                <a:cs typeface="+mn-cs"/>
              </a:rPr>
              <a:t>onStop</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onStart</a:t>
            </a:r>
            <a:r>
              <a:rPr lang="en-US" sz="1200" b="0" i="0" kern="1200" dirty="0" smtClean="0">
                <a:solidFill>
                  <a:schemeClr val="tx1"/>
                </a:solidFill>
                <a:effectLst/>
                <a:latin typeface="+mn-lt"/>
                <a:ea typeface="+mn-ea"/>
                <a:cs typeface="+mn-cs"/>
              </a:rPr>
              <a:t>() methods in your code with the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onResume</a:t>
            </a:r>
            <a:r>
              <a:rPr lang="en-US" sz="1200" b="0" i="0" kern="1200" dirty="0" smtClean="0">
                <a:solidFill>
                  <a:schemeClr val="tx1"/>
                </a:solidFill>
                <a:effectLst/>
                <a:latin typeface="+mn-lt"/>
                <a:ea typeface="+mn-ea"/>
                <a:cs typeface="+mn-cs"/>
              </a:rPr>
              <a:t>() methods shown here.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95364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user starts the app, and clicks on the start button to set the stopwatch going.</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runTimer</a:t>
            </a:r>
            <a:r>
              <a:rPr lang="en-US" sz="1200" b="0" i="0" kern="1200" dirty="0" smtClean="0">
                <a:solidFill>
                  <a:schemeClr val="tx1"/>
                </a:solidFill>
                <a:effectLst/>
                <a:latin typeface="+mn-lt"/>
                <a:ea typeface="+mn-ea"/>
                <a:cs typeface="+mn-cs"/>
              </a:rPr>
              <a:t>() method starts incrementing the number of seconds displayed in the </a:t>
            </a:r>
            <a:r>
              <a:rPr lang="en-US" sz="1200" b="0" i="0" kern="1200" dirty="0" err="1" smtClean="0">
                <a:solidFill>
                  <a:schemeClr val="tx1"/>
                </a:solidFill>
                <a:effectLst/>
                <a:latin typeface="+mn-lt"/>
                <a:ea typeface="+mn-ea"/>
                <a:cs typeface="+mn-cs"/>
              </a:rPr>
              <a:t>time_view</a:t>
            </a:r>
            <a:r>
              <a:rPr lang="en-US" sz="1200" b="0" i="0" kern="1200" dirty="0" smtClean="0">
                <a:solidFill>
                  <a:schemeClr val="tx1"/>
                </a:solidFill>
                <a:effectLst/>
                <a:latin typeface="+mn-lt"/>
                <a:ea typeface="+mn-ea"/>
                <a:cs typeface="+mn-cs"/>
              </a:rPr>
              <a:t> text view.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80739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Another activity appears in the foreground, leaving </a:t>
            </a:r>
            <a:r>
              <a:rPr lang="en-US" sz="1200" b="1" i="0" kern="1200" dirty="0" err="1" smtClean="0">
                <a:solidFill>
                  <a:schemeClr val="tx1"/>
                </a:solidFill>
                <a:effectLst/>
                <a:latin typeface="+mn-lt"/>
                <a:ea typeface="+mn-ea"/>
                <a:cs typeface="+mn-cs"/>
              </a:rPr>
              <a:t>StopwatchActivity</a:t>
            </a:r>
            <a:r>
              <a:rPr lang="en-US" sz="1200" b="1" i="0" kern="1200" dirty="0" smtClean="0">
                <a:solidFill>
                  <a:schemeClr val="tx1"/>
                </a:solidFill>
                <a:effectLst/>
                <a:latin typeface="+mn-lt"/>
                <a:ea typeface="+mn-ea"/>
                <a:cs typeface="+mn-cs"/>
              </a:rPr>
              <a:t> partially visible.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onPause</a:t>
            </a:r>
            <a:r>
              <a:rPr lang="en-US" sz="1200" b="0" i="0" kern="1200" dirty="0" smtClean="0">
                <a:solidFill>
                  <a:schemeClr val="tx1"/>
                </a:solidFill>
                <a:effectLst/>
                <a:latin typeface="+mn-lt"/>
                <a:ea typeface="+mn-ea"/>
                <a:cs typeface="+mn-cs"/>
              </a:rPr>
              <a:t>() method gets called, </a:t>
            </a:r>
            <a:r>
              <a:rPr lang="en-US" sz="1200" b="0" i="0" kern="1200" dirty="0" err="1" smtClean="0">
                <a:solidFill>
                  <a:schemeClr val="tx1"/>
                </a:solidFill>
                <a:effectLst/>
                <a:latin typeface="+mn-lt"/>
                <a:ea typeface="+mn-ea"/>
                <a:cs typeface="+mn-cs"/>
              </a:rPr>
              <a:t>wasRunning</a:t>
            </a:r>
            <a:r>
              <a:rPr lang="en-US" sz="1200" b="0" i="0" kern="1200" dirty="0" smtClean="0">
                <a:solidFill>
                  <a:schemeClr val="tx1"/>
                </a:solidFill>
                <a:effectLst/>
                <a:latin typeface="+mn-lt"/>
                <a:ea typeface="+mn-ea"/>
                <a:cs typeface="+mn-cs"/>
              </a:rPr>
              <a:t> is set to true, running is set to false, and the number of seconds stops incrementing.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68928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StopwatchActivity</a:t>
            </a:r>
            <a:r>
              <a:rPr lang="en-US" sz="1200" b="1" i="0" kern="1200" dirty="0" smtClean="0">
                <a:solidFill>
                  <a:schemeClr val="tx1"/>
                </a:solidFill>
                <a:effectLst/>
                <a:latin typeface="+mn-lt"/>
                <a:ea typeface="+mn-ea"/>
                <a:cs typeface="+mn-cs"/>
              </a:rPr>
              <a:t> returns to the foreground, the </a:t>
            </a:r>
            <a:r>
              <a:rPr lang="en-US" sz="1200" b="1" i="0" kern="1200" dirty="0" err="1" smtClean="0">
                <a:solidFill>
                  <a:schemeClr val="tx1"/>
                </a:solidFill>
                <a:effectLst/>
                <a:latin typeface="+mn-lt"/>
                <a:ea typeface="+mn-ea"/>
                <a:cs typeface="+mn-cs"/>
              </a:rPr>
              <a:t>onResume</a:t>
            </a:r>
            <a:r>
              <a:rPr lang="en-US" sz="1200" b="1" i="0" kern="1200" dirty="0" smtClean="0">
                <a:solidFill>
                  <a:schemeClr val="tx1"/>
                </a:solidFill>
                <a:effectLst/>
                <a:latin typeface="+mn-lt"/>
                <a:ea typeface="+mn-ea"/>
                <a:cs typeface="+mn-cs"/>
              </a:rPr>
              <a:t>() method gets called, running is set to true, and the number of seconds starts incrementing again.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917546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a:t>
            </a:r>
            <a:r>
              <a:rPr lang="en-US" sz="1200" b="0" i="0" kern="1200" baseline="0" dirty="0" smtClean="0">
                <a:solidFill>
                  <a:schemeClr val="tx1"/>
                </a:solidFill>
                <a:effectLst/>
                <a:latin typeface="+mn-lt"/>
                <a:ea typeface="+mn-ea"/>
                <a:cs typeface="+mn-cs"/>
              </a:rPr>
              <a:t> the complete code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093893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755472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Do demo</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374961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305076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13480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But there’s a problem – if</a:t>
            </a:r>
            <a:r>
              <a:rPr lang="en-US" sz="1200" b="0" i="0" kern="1200" baseline="0" dirty="0" smtClean="0">
                <a:solidFill>
                  <a:schemeClr val="tx1"/>
                </a:solidFill>
                <a:effectLst/>
                <a:latin typeface="+mn-lt"/>
                <a:ea typeface="+mn-ea"/>
                <a:cs typeface="+mn-cs"/>
              </a:rPr>
              <a:t> we change the orientation, the app gets reset.  Because of the Android lifecycle.</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108497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Chapter 5 introduces you to other layout types and we’ll also take you on a tour of the main GUI components and how you use them.</a:t>
            </a:r>
          </a:p>
          <a:p>
            <a:pPr fontAlgn="base"/>
            <a:r>
              <a:rPr lang="en-US" sz="1200" kern="1200" dirty="0" smtClean="0">
                <a:solidFill>
                  <a:schemeClr val="tx1"/>
                </a:solidFill>
                <a:effectLst/>
                <a:latin typeface="+mn-lt"/>
                <a:ea typeface="+mn-ea"/>
                <a:cs typeface="+mn-cs"/>
              </a:rPr>
              <a:t>All the apps you’ve seen in the book so far have used relative layouts, but there are other types of layout you can use as well to get your app to look exactly how you want.  There are three key layouts: relative -</a:t>
            </a:r>
            <a:r>
              <a:rPr lang="en-US" sz="1200" kern="1200" baseline="0" dirty="0" smtClean="0">
                <a:solidFill>
                  <a:schemeClr val="tx1"/>
                </a:solidFill>
                <a:effectLst/>
                <a:latin typeface="+mn-lt"/>
                <a:ea typeface="+mn-ea"/>
                <a:cs typeface="+mn-cs"/>
              </a:rPr>
              <a:t> which we’ve already seen</a:t>
            </a:r>
            <a:r>
              <a:rPr lang="en-US" sz="1200" kern="1200" dirty="0" smtClean="0">
                <a:solidFill>
                  <a:schemeClr val="tx1"/>
                </a:solidFill>
                <a:effectLst/>
                <a:latin typeface="+mn-lt"/>
                <a:ea typeface="+mn-ea"/>
                <a:cs typeface="+mn-cs"/>
              </a:rPr>
              <a:t>, linear, and grid</a:t>
            </a: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990830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relative layout displays its views in relative positions. You define the position of each view relative to other views in the layout, or relative to its parent layout. As an example, you can choose to position a text view relative to the top of the parent layout, a spinner underneath the text view, and a button relative to the bottom of the parent layout.</a:t>
            </a:r>
            <a:br>
              <a:rPr lang="en-US" sz="1200" kern="1200" dirty="0" smtClean="0">
                <a:solidFill>
                  <a:schemeClr val="tx1"/>
                </a:solidFill>
                <a:effectLst/>
                <a:latin typeface="+mn-lt"/>
                <a:ea typeface="+mn-ea"/>
                <a:cs typeface="+mn-cs"/>
              </a:rPr>
            </a:br>
            <a:r>
              <a:rPr lang="en-US" dirty="0" smtClean="0"/>
              <a:t>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486110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linear layout displays views next to each other either vertically or horizontally. If it’s vertically, the views are displayed in a single column. If it’s horizontally, the views are displayed in a single row.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25217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grid layout divides the screen into a grid of rows, columns, and cells. You specify how many columns your layout should have, where you want your views to appear, and how many rows or columns they should span.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420000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As you already know, a relative layout allows you to position views relative to the parent layout, or relative to other views in the layout.</a:t>
            </a:r>
          </a:p>
          <a:p>
            <a:pPr fontAlgn="base"/>
            <a:r>
              <a:rPr lang="en-US" dirty="0" smtClean="0"/>
              <a:t>The </a:t>
            </a:r>
            <a:r>
              <a:rPr lang="en-US" dirty="0" err="1" smtClean="0"/>
              <a:t>xmlns:android</a:t>
            </a:r>
            <a:r>
              <a:rPr lang="en-US" dirty="0" smtClean="0"/>
              <a:t> attribute is used to specify the Android namespace, and you must always set it to "http://schemas. </a:t>
            </a:r>
            <a:r>
              <a:rPr lang="en-US" dirty="0" err="1" smtClean="0"/>
              <a:t>android.com</a:t>
            </a:r>
            <a:r>
              <a:rPr lang="en-US" dirty="0" smtClean="0"/>
              <a:t>/</a:t>
            </a:r>
            <a:r>
              <a:rPr lang="en-US" dirty="0" err="1" smtClean="0"/>
              <a:t>apk</a:t>
            </a:r>
            <a:r>
              <a:rPr lang="en-US" dirty="0" smtClean="0"/>
              <a:t>/res/android". The </a:t>
            </a:r>
            <a:r>
              <a:rPr lang="en-US" dirty="0" err="1" smtClean="0"/>
              <a:t>android:layout_width</a:t>
            </a:r>
            <a:r>
              <a:rPr lang="en-US" dirty="0" smtClean="0"/>
              <a:t> and </a:t>
            </a:r>
            <a:r>
              <a:rPr lang="en-US" dirty="0" err="1" smtClean="0"/>
              <a:t>android:layout_height</a:t>
            </a:r>
            <a:r>
              <a:rPr lang="en-US" dirty="0" smtClean="0"/>
              <a:t> attributes specify how wide and high you want the layout to be. You</a:t>
            </a:r>
            <a:r>
              <a:rPr lang="en-US" baseline="0" dirty="0" smtClean="0"/>
              <a:t> </a:t>
            </a:r>
            <a:r>
              <a:rPr lang="en-US" dirty="0" smtClean="0"/>
              <a:t>can set </a:t>
            </a:r>
            <a:r>
              <a:rPr lang="en-US" dirty="0" err="1" smtClean="0"/>
              <a:t>android:layout_width</a:t>
            </a:r>
            <a:r>
              <a:rPr lang="en-US" dirty="0" smtClean="0"/>
              <a:t> and </a:t>
            </a:r>
            <a:r>
              <a:rPr lang="en-US" dirty="0" err="1" smtClean="0"/>
              <a:t>android:layout_height</a:t>
            </a:r>
            <a:r>
              <a:rPr lang="en-US" dirty="0" smtClean="0"/>
              <a:t> to "</a:t>
            </a:r>
            <a:r>
              <a:rPr lang="en-US" dirty="0" err="1" smtClean="0"/>
              <a:t>match_parent</a:t>
            </a:r>
            <a:r>
              <a:rPr lang="en-US" dirty="0" smtClean="0"/>
              <a:t>", "</a:t>
            </a:r>
            <a:r>
              <a:rPr lang="en-US" dirty="0" err="1" smtClean="0"/>
              <a:t>wrap_content</a:t>
            </a:r>
            <a:r>
              <a:rPr lang="en-US" dirty="0" smtClean="0"/>
              <a:t>" or a specific size such as 10dp - 10 density-independent pixels. "</a:t>
            </a:r>
            <a:r>
              <a:rPr lang="en-US" dirty="0" err="1" smtClean="0"/>
              <a:t>wrap_content</a:t>
            </a:r>
            <a:r>
              <a:rPr lang="en-US" dirty="0" smtClean="0"/>
              <a:t>" means that you want the layout to be just big enough to hold all of the views inside it, and "</a:t>
            </a:r>
            <a:r>
              <a:rPr lang="en-US" dirty="0" err="1" smtClean="0"/>
              <a:t>match_parent</a:t>
            </a:r>
            <a:r>
              <a:rPr lang="en-US" dirty="0" smtClean="0"/>
              <a:t>" means that you want the layout to be as big as its parent—in this case, as big as the device screen minus any padding. You will usually set the layout width and height to "</a:t>
            </a:r>
            <a:r>
              <a:rPr lang="en-US" dirty="0" err="1" smtClean="0"/>
              <a:t>match_parent</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282933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If you want there to be a bit of space around the edge of the layout, you can set padding attributes. These attributes tell Android how much padding you want between each of the layout’s sides and its parent. Here’s how you would tell Android you want to add padding of 16dp around all edges of the layout:</a:t>
            </a:r>
            <a:r>
              <a:rPr lang="en-US" sz="1200" kern="1200" baseline="0" dirty="0" smtClean="0">
                <a:solidFill>
                  <a:schemeClr val="tx1"/>
                </a:solidFill>
                <a:effectLst/>
                <a:latin typeface="+mn-lt"/>
                <a:ea typeface="+mn-ea"/>
                <a:cs typeface="+mn-cs"/>
              </a:rPr>
              <a:t>  </a:t>
            </a:r>
            <a:r>
              <a:rPr lang="en-US" dirty="0" smtClean="0"/>
              <a:t>Some devices create very sharp images by using very tiny pixels. Other devices are cheaper to produce because they have fewer, larger pixels. You use density-independent pixels (</a:t>
            </a:r>
            <a:r>
              <a:rPr lang="en-US" dirty="0" err="1" smtClean="0"/>
              <a:t>dp</a:t>
            </a:r>
            <a:r>
              <a:rPr lang="en-US" dirty="0" smtClean="0"/>
              <a:t>) to avoid creating interfaces that are overly small on some devices, and overly large on others. A measurement in density-independent pixels is roughly the same size across all devices.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988719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An alternative approach is to specify the padding in a dimension resource file instead. Using a dimension resource file makes it easier to maintain the padding of all the layouts in your app.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use a dimension resource file by setting the padding attributes in your layout file to the name of a dimension resource like this: </a:t>
            </a:r>
            <a:r>
              <a:rPr lang="en-US" sz="1200" kern="1200" dirty="0" smtClean="0">
                <a:solidFill>
                  <a:schemeClr val="tx1"/>
                </a:solidFill>
                <a:effectLst/>
                <a:latin typeface="+mn-lt"/>
                <a:ea typeface="+mn-ea"/>
                <a:cs typeface="+mn-cs"/>
              </a:rPr>
              <a:t>Android then looks up the values of the attributes at runtime in the dimension resource file. This file is located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/main/res/values</a:t>
            </a:r>
            <a:r>
              <a:rPr lang="en-US" sz="1200" kern="1200" dirty="0" smtClean="0">
                <a:solidFill>
                  <a:schemeClr val="tx1"/>
                </a:solidFill>
                <a:effectLst/>
                <a:latin typeface="+mn-lt"/>
                <a:ea typeface="+mn-ea"/>
                <a:cs typeface="+mn-cs"/>
              </a:rPr>
              <a:t> folder, and it’s usually called </a:t>
            </a:r>
            <a:r>
              <a:rPr lang="en-US" sz="1200" i="1" kern="1200" dirty="0" err="1" smtClean="0">
                <a:solidFill>
                  <a:schemeClr val="tx1"/>
                </a:solidFill>
                <a:effectLst/>
                <a:latin typeface="+mn-lt"/>
                <a:ea typeface="+mn-ea"/>
                <a:cs typeface="+mn-cs"/>
              </a:rPr>
              <a:t>dimens.xml</a:t>
            </a:r>
            <a:r>
              <a:rPr lang="en-US" sz="1200" kern="1200" dirty="0" smtClean="0">
                <a:solidFill>
                  <a:schemeClr val="tx1"/>
                </a:solidFill>
                <a:effectLst/>
                <a:latin typeface="+mn-lt"/>
                <a:ea typeface="+mn-ea"/>
                <a:cs typeface="+mn-cs"/>
              </a:rPr>
              <a:t>:  Similarly</a:t>
            </a:r>
            <a:r>
              <a:rPr lang="en-US" sz="1200" kern="1200" baseline="0" dirty="0" smtClean="0">
                <a:solidFill>
                  <a:schemeClr val="tx1"/>
                </a:solidFill>
                <a:effectLst/>
                <a:latin typeface="+mn-lt"/>
                <a:ea typeface="+mn-ea"/>
                <a:cs typeface="+mn-cs"/>
              </a:rPr>
              <a:t> to the strings example we seen earlier we put the actual value in the values folder instead of hard coding it in the </a:t>
            </a:r>
            <a:r>
              <a:rPr lang="en-US" sz="1200" kern="1200" baseline="0" dirty="0" err="1" smtClean="0">
                <a:solidFill>
                  <a:schemeClr val="tx1"/>
                </a:solidFill>
                <a:effectLst/>
                <a:latin typeface="+mn-lt"/>
                <a:ea typeface="+mn-ea"/>
                <a:cs typeface="+mn-cs"/>
              </a:rPr>
              <a:t>AndroidManifest.xml</a:t>
            </a:r>
            <a:endParaRPr lang="en-US" sz="1200" kern="1200" baseline="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2127516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you use a relative layout, you need to tell Android where you want its views to appear relative to other views in the layout, or to its parent. A view’s parent is the layout that contains the </a:t>
            </a:r>
            <a:r>
              <a:rPr lang="en-US" sz="1200" b="0" i="0" kern="1200" dirty="0" err="1" smtClean="0">
                <a:solidFill>
                  <a:schemeClr val="tx1"/>
                </a:solidFill>
                <a:effectLst/>
                <a:latin typeface="+mn-lt"/>
                <a:ea typeface="+mn-ea"/>
                <a:cs typeface="+mn-cs"/>
              </a:rPr>
              <a:t>view.If</a:t>
            </a:r>
            <a:r>
              <a:rPr lang="en-US" sz="1200" b="0" i="0" kern="1200" dirty="0" smtClean="0">
                <a:solidFill>
                  <a:schemeClr val="tx1"/>
                </a:solidFill>
                <a:effectLst/>
                <a:latin typeface="+mn-lt"/>
                <a:ea typeface="+mn-ea"/>
                <a:cs typeface="+mn-cs"/>
              </a:rPr>
              <a:t> you want a view to always appear in a particular position on the screen, irrespective of the screen size or orientation, you need to position the view relative to its parent. As an example, here’s how you’d make sure a button always appears in the top-right corner of the layout: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724091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lines of code </a:t>
            </a:r>
            <a:r>
              <a:rPr lang="en-US" sz="1200" b="1" i="0" kern="1200" dirty="0" err="1" smtClean="0">
                <a:solidFill>
                  <a:schemeClr val="tx1"/>
                </a:solidFill>
                <a:effectLst/>
                <a:latin typeface="+mn-lt"/>
                <a:ea typeface="+mn-ea"/>
                <a:cs typeface="+mn-cs"/>
              </a:rPr>
              <a:t>android:layout_alignParentTop</a:t>
            </a:r>
            <a:r>
              <a:rPr lang="en-US" sz="1200" b="1" i="0" kern="1200" dirty="0" smtClean="0">
                <a:solidFill>
                  <a:schemeClr val="tx1"/>
                </a:solidFill>
                <a:effectLst/>
                <a:latin typeface="+mn-lt"/>
                <a:ea typeface="+mn-ea"/>
                <a:cs typeface="+mn-cs"/>
              </a:rPr>
              <a:t>="true” </a:t>
            </a:r>
            <a:r>
              <a:rPr lang="en-US" sz="1200" b="1" i="0" kern="1200" dirty="0" err="1" smtClean="0">
                <a:solidFill>
                  <a:schemeClr val="tx1"/>
                </a:solidFill>
                <a:effectLst/>
                <a:latin typeface="+mn-lt"/>
                <a:ea typeface="+mn-ea"/>
                <a:cs typeface="+mn-cs"/>
              </a:rPr>
              <a:t>android:layout_alignParentRight</a:t>
            </a:r>
            <a:r>
              <a:rPr lang="en-US" sz="1200" b="1" i="0" kern="1200" dirty="0" smtClean="0">
                <a:solidFill>
                  <a:schemeClr val="tx1"/>
                </a:solidFill>
                <a:effectLst/>
                <a:latin typeface="+mn-lt"/>
                <a:ea typeface="+mn-ea"/>
                <a:cs typeface="+mn-cs"/>
              </a:rPr>
              <a:t>="true” </a:t>
            </a:r>
            <a:r>
              <a:rPr lang="en-US" sz="1200" b="0" i="0" kern="1200" dirty="0" smtClean="0">
                <a:solidFill>
                  <a:schemeClr val="tx1"/>
                </a:solidFill>
                <a:effectLst/>
                <a:latin typeface="+mn-lt"/>
                <a:ea typeface="+mn-ea"/>
                <a:cs typeface="+mn-cs"/>
              </a:rPr>
              <a:t>mean</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the top edge of the button is aligned to the top edge of the layout, and the right edge of the button is aligned to the right edge of the layout. This will be the case no matter what the screen size or orientation of your device:</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477204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 are some of the most common attributes for positioning views relative to their parent layout. Add the attribute you want to the view you’re positioning, then set its value to "true":</a:t>
            </a:r>
            <a:r>
              <a:rPr lang="en-US" sz="1200" b="0" i="0" kern="1200" dirty="0" err="1" smtClean="0">
                <a:solidFill>
                  <a:schemeClr val="tx1"/>
                </a:solidFill>
                <a:effectLst/>
                <a:latin typeface="+mn-lt"/>
                <a:ea typeface="+mn-ea"/>
                <a:cs typeface="+mn-cs"/>
              </a:rPr>
              <a:t>android:attribute</a:t>
            </a:r>
            <a:r>
              <a:rPr lang="en-US" sz="1200" b="0" i="0" kern="1200" dirty="0" smtClean="0">
                <a:solidFill>
                  <a:schemeClr val="tx1"/>
                </a:solidFill>
                <a:effectLst/>
                <a:latin typeface="+mn-lt"/>
                <a:ea typeface="+mn-ea"/>
                <a:cs typeface="+mn-cs"/>
              </a:rPr>
              <a:t>="true”  showing </a:t>
            </a:r>
            <a:r>
              <a:rPr lang="en-US" sz="1200" b="0" i="0" kern="1200" dirty="0" err="1" smtClean="0">
                <a:solidFill>
                  <a:schemeClr val="tx1"/>
                </a:solidFill>
                <a:effectLst/>
                <a:latin typeface="+mn-lt"/>
                <a:ea typeface="+mn-ea"/>
                <a:cs typeface="+mn-cs"/>
              </a:rPr>
              <a:t>alignParentBottom</a:t>
            </a:r>
            <a:r>
              <a:rPr lang="en-US" sz="1200" b="0" i="0" kern="1200" dirty="0" smtClean="0">
                <a:solidFill>
                  <a:schemeClr val="tx1"/>
                </a:solidFill>
                <a:effectLst/>
                <a:latin typeface="+mn-lt"/>
                <a:ea typeface="+mn-ea"/>
                <a:cs typeface="+mn-cs"/>
              </a:rPr>
              <a:t> and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alignParentLeft</a:t>
            </a:r>
            <a:r>
              <a:rPr lang="en-US" sz="1200" b="0" i="0" kern="1200" baseline="0" dirty="0" smtClean="0">
                <a:solidFill>
                  <a:schemeClr val="tx1"/>
                </a:solidFill>
                <a:effectLst/>
                <a:latin typeface="+mn-lt"/>
                <a:ea typeface="+mn-ea"/>
                <a:cs typeface="+mn-cs"/>
              </a:rPr>
              <a:t> and then </a:t>
            </a:r>
            <a:r>
              <a:rPr lang="en-US" sz="1200" b="0" i="0" kern="1200" baseline="0" dirty="0" err="1" smtClean="0">
                <a:solidFill>
                  <a:schemeClr val="tx1"/>
                </a:solidFill>
                <a:effectLst/>
                <a:latin typeface="+mn-lt"/>
                <a:ea typeface="+mn-ea"/>
                <a:cs typeface="+mn-cs"/>
              </a:rPr>
              <a:t>alignParentRight</a:t>
            </a:r>
            <a:r>
              <a:rPr lang="en-US" sz="1200" b="0" i="0" kern="1200" baseline="0" dirty="0" smtClean="0">
                <a:solidFill>
                  <a:schemeClr val="tx1"/>
                </a:solidFill>
                <a:effectLst/>
                <a:latin typeface="+mn-lt"/>
                <a:ea typeface="+mn-ea"/>
                <a:cs typeface="+mn-cs"/>
              </a:rPr>
              <a:t> and </a:t>
            </a:r>
            <a:r>
              <a:rPr lang="en-US" sz="1200" b="0" i="0" kern="1200" baseline="0" dirty="0" err="1" smtClean="0">
                <a:solidFill>
                  <a:schemeClr val="tx1"/>
                </a:solidFill>
                <a:effectLst/>
                <a:latin typeface="+mn-lt"/>
                <a:ea typeface="+mn-ea"/>
                <a:cs typeface="+mn-cs"/>
              </a:rPr>
              <a:t>alignParentTop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01005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why did the app break when the user rotated the screen? Let’s take a closer look at what really happened.</a:t>
            </a:r>
          </a:p>
          <a:p>
            <a:pPr fontAlgn="base"/>
            <a:r>
              <a:rPr lang="en-US" baseline="0" dirty="0" smtClean="0"/>
              <a:t>The </a:t>
            </a:r>
            <a:r>
              <a:rPr lang="en-US" baseline="0" dirty="0" err="1" smtClean="0"/>
              <a:t>runTimer</a:t>
            </a:r>
            <a:r>
              <a:rPr lang="en-US" baseline="0" dirty="0" smtClean="0"/>
              <a:t>() method starts incrementing the number of seconds displayed in the </a:t>
            </a:r>
            <a:r>
              <a:rPr lang="en-US" baseline="0" dirty="0" err="1" smtClean="0"/>
              <a:t>time_view</a:t>
            </a:r>
            <a:r>
              <a:rPr lang="en-US" baseline="0" dirty="0" smtClean="0"/>
              <a:t> text view using the seconds and running variables.</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852695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b="1" i="0" dirty="0" smtClean="0">
                <a:effectLst/>
                <a:latin typeface="inherit" charset="0"/>
              </a:rPr>
              <a:t>android: </a:t>
            </a:r>
            <a:r>
              <a:rPr lang="en-US" b="1" i="0" dirty="0" err="1" smtClean="0">
                <a:effectLst/>
                <a:latin typeface="inherit" charset="0"/>
              </a:rPr>
              <a:t>layout_centerInParent</a:t>
            </a:r>
            <a:endParaRPr lang="en-US" dirty="0" smtClean="0">
              <a:effectLst/>
              <a:latin typeface="inherit" charset="0"/>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b="1" i="0" dirty="0" smtClean="0">
                <a:effectLst/>
                <a:latin typeface="inherit" charset="0"/>
              </a:rPr>
              <a:t>android: </a:t>
            </a:r>
            <a:r>
              <a:rPr lang="en-US" b="1" i="0" dirty="0" err="1" smtClean="0">
                <a:effectLst/>
                <a:latin typeface="inherit" charset="0"/>
              </a:rPr>
              <a:t>layout_centerHorizontal</a:t>
            </a:r>
            <a:endParaRPr lang="en-US" dirty="0" smtClean="0">
              <a:effectLst/>
              <a:latin typeface="inherit" charset="0"/>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b="1" i="0" dirty="0" smtClean="0">
                <a:effectLst/>
                <a:latin typeface="inherit" charset="0"/>
              </a:rPr>
              <a:t>android: </a:t>
            </a:r>
            <a:r>
              <a:rPr lang="en-US" b="1" i="0" dirty="0" err="1" smtClean="0">
                <a:effectLst/>
                <a:latin typeface="inherit" charset="0"/>
              </a:rPr>
              <a:t>layout_centerVertical</a:t>
            </a:r>
            <a:endParaRPr lang="en-US" dirty="0" smtClean="0">
              <a:effectLst/>
              <a:latin typeface="inherit" charset="0"/>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575683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can also position views relative to other views. You do this when you want views to stay aligned in some way, irrespective of the screen size or orientation. In order to position a view relative to another view, the view you’re using as an anchor must be given an ID using the </a:t>
            </a:r>
            <a:r>
              <a:rPr lang="en-US" sz="1200" kern="1200" dirty="0" err="1" smtClean="0">
                <a:solidFill>
                  <a:schemeClr val="tx1"/>
                </a:solidFill>
                <a:effectLst/>
                <a:latin typeface="+mn-lt"/>
                <a:ea typeface="+mn-ea"/>
                <a:cs typeface="+mn-cs"/>
              </a:rPr>
              <a:t>android:id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attribute:android:id</a:t>
            </a:r>
            <a:r>
              <a:rPr lang="en-US" sz="1200" kern="1200" dirty="0" smtClean="0">
                <a:solidFill>
                  <a:schemeClr val="tx1"/>
                </a:solidFill>
                <a:effectLst/>
                <a:latin typeface="+mn-lt"/>
                <a:ea typeface="+mn-ea"/>
                <a:cs typeface="+mn-cs"/>
              </a:rPr>
              <a:t>="@+id/</a:t>
            </a:r>
            <a:r>
              <a:rPr lang="en-US" sz="1200" kern="1200" dirty="0" err="1" smtClean="0">
                <a:solidFill>
                  <a:schemeClr val="tx1"/>
                </a:solidFill>
                <a:effectLst/>
                <a:latin typeface="+mn-lt"/>
                <a:ea typeface="+mn-ea"/>
                <a:cs typeface="+mn-cs"/>
              </a:rPr>
              <a:t>button_click_me</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Here’s how you create a layout with two buttons, with one button centered in the middle of the layout, and the second button positioned underneath the first:</a:t>
            </a:r>
          </a:p>
          <a:p>
            <a:pPr fontAlgn="base"/>
            <a:r>
              <a:rPr lang="en-US" sz="1200" b="0" i="0" kern="1200" dirty="0" smtClean="0">
                <a:solidFill>
                  <a:schemeClr val="tx1"/>
                </a:solidFill>
                <a:effectLst/>
                <a:latin typeface="+mn-lt"/>
                <a:ea typeface="+mn-ea"/>
                <a:cs typeface="+mn-cs"/>
              </a:rPr>
              <a:t>The lines </a:t>
            </a:r>
            <a:r>
              <a:rPr lang="en-US" sz="1200" b="0" i="0" kern="1200" dirty="0" err="1" smtClean="0">
                <a:solidFill>
                  <a:schemeClr val="tx1"/>
                </a:solidFill>
                <a:effectLst/>
                <a:latin typeface="+mn-lt"/>
                <a:ea typeface="+mn-ea"/>
                <a:cs typeface="+mn-cs"/>
              </a:rPr>
              <a:t>android:layout_alignLeft</a:t>
            </a:r>
            <a:r>
              <a:rPr lang="en-US" sz="1200" b="0" i="0" kern="1200" dirty="0" smtClean="0">
                <a:solidFill>
                  <a:schemeClr val="tx1"/>
                </a:solidFill>
                <a:effectLst/>
                <a:latin typeface="+mn-lt"/>
                <a:ea typeface="+mn-ea"/>
                <a:cs typeface="+mn-cs"/>
              </a:rPr>
              <a:t>="@+id/</a:t>
            </a:r>
            <a:r>
              <a:rPr lang="en-US" sz="1200" b="0" i="0" kern="1200" dirty="0" err="1" smtClean="0">
                <a:solidFill>
                  <a:schemeClr val="tx1"/>
                </a:solidFill>
                <a:effectLst/>
                <a:latin typeface="+mn-lt"/>
                <a:ea typeface="+mn-ea"/>
                <a:cs typeface="+mn-cs"/>
              </a:rPr>
              <a:t>button_click_me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android:layout_below</a:t>
            </a:r>
            <a:r>
              <a:rPr lang="en-US" sz="1200" b="0" i="0" kern="1200" dirty="0" smtClean="0">
                <a:solidFill>
                  <a:schemeClr val="tx1"/>
                </a:solidFill>
                <a:effectLst/>
                <a:latin typeface="+mn-lt"/>
                <a:ea typeface="+mn-ea"/>
                <a:cs typeface="+mn-cs"/>
              </a:rPr>
              <a:t>="@+id/</a:t>
            </a:r>
            <a:r>
              <a:rPr lang="en-US" sz="1200" b="0" i="0" kern="1200" dirty="0" err="1" smtClean="0">
                <a:solidFill>
                  <a:schemeClr val="tx1"/>
                </a:solidFill>
                <a:effectLst/>
                <a:latin typeface="+mn-lt"/>
                <a:ea typeface="+mn-ea"/>
                <a:cs typeface="+mn-cs"/>
              </a:rPr>
              <a:t>button_click_me</a:t>
            </a:r>
            <a:r>
              <a:rPr lang="en-US" sz="1200" b="0" i="0" kern="1200" dirty="0" smtClean="0">
                <a:solidFill>
                  <a:schemeClr val="tx1"/>
                </a:solidFill>
                <a:effectLst/>
                <a:latin typeface="+mn-lt"/>
                <a:ea typeface="+mn-ea"/>
                <a:cs typeface="+mn-cs"/>
              </a:rPr>
              <a:t>” ensure that the second button has its left edge aligned to the left edge of the first button, and is always positioned beneath it.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740995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 are some more of the attributes you can use when positioning views relative to another view. Add the attribute to the view you’re positioning, and sets its value to the view you’re positioning relative to: </a:t>
            </a:r>
            <a:r>
              <a:rPr lang="en-US" dirty="0" err="1" smtClean="0"/>
              <a:t>android:attribute</a:t>
            </a:r>
            <a:r>
              <a:rPr lang="en-US" dirty="0" smtClean="0"/>
              <a:t>="@+id/</a:t>
            </a:r>
            <a:r>
              <a:rPr lang="en-US" dirty="0" err="1" smtClean="0"/>
              <a:t>view_id</a:t>
            </a:r>
            <a:r>
              <a:rPr lang="en-US" dirty="0" smtClean="0"/>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948804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897637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use any of the layout attributes to position a view, the layout doesn’t leave much of a gap. You can increase the size of the gap between views by adding one or more margins to the view.</a:t>
            </a:r>
          </a:p>
          <a:p>
            <a:pPr fontAlgn="base"/>
            <a:r>
              <a:rPr lang="en-US" sz="1200" b="0" i="0" kern="1200" dirty="0" smtClean="0">
                <a:solidFill>
                  <a:schemeClr val="tx1"/>
                </a:solidFill>
                <a:effectLst/>
                <a:latin typeface="+mn-lt"/>
                <a:ea typeface="+mn-ea"/>
                <a:cs typeface="+mn-cs"/>
              </a:rPr>
              <a:t>As an example, suppose you wanted to put one view below another, but add 50dp of extra space between the two. To do that, you’d add a margin of 50dp to the top of the bottom view: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2134331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a list of the margins you can use to give your views extra space. Add the attribute to the view, and set its value to the size of margin you want: </a:t>
            </a:r>
            <a:r>
              <a:rPr lang="en-US" sz="1200" b="0" i="0" kern="1200" dirty="0" err="1" smtClean="0">
                <a:solidFill>
                  <a:schemeClr val="tx1"/>
                </a:solidFill>
                <a:effectLst/>
                <a:latin typeface="+mn-lt"/>
                <a:ea typeface="+mn-ea"/>
                <a:cs typeface="+mn-cs"/>
              </a:rPr>
              <a:t>android:attribute</a:t>
            </a:r>
            <a:r>
              <a:rPr lang="en-US" sz="1200" b="0" i="0" kern="1200" dirty="0" smtClean="0">
                <a:solidFill>
                  <a:schemeClr val="tx1"/>
                </a:solidFill>
                <a:effectLst/>
                <a:latin typeface="+mn-lt"/>
                <a:ea typeface="+mn-ea"/>
                <a:cs typeface="+mn-cs"/>
              </a:rPr>
              <a:t>="10dp"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67499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75462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user rotates the device. Android sees that the screen orientation and screen size has changed, and it destroys the activity, including any variables used by the </a:t>
            </a:r>
            <a:r>
              <a:rPr lang="en-US" sz="1200" b="0" i="0" kern="1200" dirty="0" err="1" smtClean="0">
                <a:solidFill>
                  <a:schemeClr val="tx1"/>
                </a:solidFill>
                <a:effectLst/>
                <a:latin typeface="+mn-lt"/>
                <a:ea typeface="+mn-ea"/>
                <a:cs typeface="+mn-cs"/>
              </a:rPr>
              <a:t>runTimer</a:t>
            </a:r>
            <a:r>
              <a:rPr lang="en-US" sz="1200" b="0" i="0" kern="1200" dirty="0" smtClean="0">
                <a:solidFill>
                  <a:schemeClr val="tx1"/>
                </a:solidFill>
                <a:effectLst/>
                <a:latin typeface="+mn-lt"/>
                <a:ea typeface="+mn-ea"/>
                <a:cs typeface="+mn-cs"/>
              </a:rPr>
              <a:t>() method.</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StopwatchActivity</a:t>
            </a:r>
            <a:r>
              <a:rPr lang="en-US" sz="1200" b="0" i="0" kern="1200" dirty="0" smtClean="0">
                <a:solidFill>
                  <a:schemeClr val="tx1"/>
                </a:solidFill>
                <a:effectLst/>
                <a:latin typeface="+mn-lt"/>
                <a:ea typeface="+mn-ea"/>
                <a:cs typeface="+mn-cs"/>
              </a:rPr>
              <a:t> is then re-</a:t>
            </a:r>
            <a:r>
              <a:rPr lang="en-US" sz="1200" b="0" i="0" kern="1200" dirty="0" err="1" smtClean="0">
                <a:solidFill>
                  <a:schemeClr val="tx1"/>
                </a:solidFill>
                <a:effectLst/>
                <a:latin typeface="+mn-lt"/>
                <a:ea typeface="+mn-ea"/>
                <a:cs typeface="+mn-cs"/>
              </a:rPr>
              <a:t>created.The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runs again, and the </a:t>
            </a:r>
            <a:r>
              <a:rPr lang="en-US" sz="1200" b="0" i="0" kern="1200" dirty="0" err="1" smtClean="0">
                <a:solidFill>
                  <a:schemeClr val="tx1"/>
                </a:solidFill>
                <a:effectLst/>
                <a:latin typeface="+mn-lt"/>
                <a:ea typeface="+mn-ea"/>
                <a:cs typeface="+mn-cs"/>
              </a:rPr>
              <a:t>runTimer</a:t>
            </a:r>
            <a:r>
              <a:rPr lang="en-US" sz="1200" b="0" i="0" kern="1200" dirty="0" smtClean="0">
                <a:solidFill>
                  <a:schemeClr val="tx1"/>
                </a:solidFill>
                <a:effectLst/>
                <a:latin typeface="+mn-lt"/>
                <a:ea typeface="+mn-ea"/>
                <a:cs typeface="+mn-cs"/>
              </a:rPr>
              <a:t>() method gets called. As the activity has been re-created, the seconds and running variables are set to their default values.</a:t>
            </a: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the device configuration changes, anything that displays a user interface needs to be updated to match the new configuration. If you rotate your device, Android spots that the screen orientation and screen size has changed, and classes this as a change to the device configuration. It destroys the current activity, and then re-creates it again so that resources appropriate to the new configuration get picked up.</a:t>
            </a:r>
            <a:endParaRPr lang="en-US" baseline="0" dirty="0" smtClean="0"/>
          </a:p>
          <a:p>
            <a:pPr fontAlgn="base"/>
            <a:endParaRPr lang="en-US" sz="1200" b="0" i="0" kern="1200" dirty="0" smtClean="0">
              <a:solidFill>
                <a:schemeClr val="tx1"/>
              </a:solidFill>
              <a:effectLst/>
              <a:latin typeface="+mn-lt"/>
              <a:ea typeface="+mn-ea"/>
              <a:cs typeface="+mn-cs"/>
            </a:endParaRP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4513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device configuration includes options specified by the user (such as the locale), and options relating to the physical device (such as the orientation and screen size). A change to any of these options results in the activity being destroyed and re-created.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14419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Android creates and destroys an activity, the activity moves from being launched, to running, to being destroyed. This</a:t>
            </a:r>
            <a:r>
              <a:rPr lang="en-US" sz="1200" b="0" i="0" kern="1200" baseline="0" dirty="0" smtClean="0">
                <a:solidFill>
                  <a:schemeClr val="tx1"/>
                </a:solidFill>
                <a:effectLst/>
                <a:latin typeface="+mn-lt"/>
                <a:ea typeface="+mn-ea"/>
                <a:cs typeface="+mn-cs"/>
              </a:rPr>
              <a:t> is a very simplified version of the Activity lifecycle but it’ll do for the moment.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91087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activity gets launched.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object is created and its constructor is run.</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runs immediately after the activity is launched.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is where any initialization code should go, as this method always gets called after the activity has launched and before it starts running.</a:t>
            </a:r>
          </a:p>
          <a:p>
            <a:pPr fontAlgn="base"/>
            <a:r>
              <a:rPr lang="en-US" sz="1200" b="1" i="0" kern="1200" dirty="0" smtClean="0">
                <a:solidFill>
                  <a:schemeClr val="tx1"/>
                </a:solidFill>
                <a:effectLst/>
                <a:latin typeface="+mn-lt"/>
                <a:ea typeface="+mn-ea"/>
                <a:cs typeface="+mn-cs"/>
              </a:rPr>
              <a:t>An activity is running when it’s visible in the foreground and the user can interact with it.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is where an activity spends most of its life.</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onDestroy</a:t>
            </a:r>
            <a:r>
              <a:rPr lang="en-US" sz="1200" b="1" i="0" kern="1200" dirty="0" smtClean="0">
                <a:solidFill>
                  <a:schemeClr val="tx1"/>
                </a:solidFill>
                <a:effectLst/>
                <a:latin typeface="+mn-lt"/>
                <a:ea typeface="+mn-ea"/>
                <a:cs typeface="+mn-cs"/>
              </a:rPr>
              <a:t>() method runs immediately before the activity is destroyed.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onDestroy</a:t>
            </a:r>
            <a:r>
              <a:rPr lang="en-US" sz="1200" b="0" i="0" kern="1200" dirty="0" smtClean="0">
                <a:solidFill>
                  <a:schemeClr val="tx1"/>
                </a:solidFill>
                <a:effectLst/>
                <a:latin typeface="+mn-lt"/>
                <a:ea typeface="+mn-ea"/>
                <a:cs typeface="+mn-cs"/>
              </a:rPr>
              <a:t>() method enables you to perform any final clean up such as freeing up resources.</a:t>
            </a:r>
          </a:p>
          <a:p>
            <a:pPr fontAlgn="base"/>
            <a:r>
              <a:rPr lang="en-US" sz="1200" b="1" i="0" kern="1200" dirty="0" smtClean="0">
                <a:solidFill>
                  <a:schemeClr val="tx1"/>
                </a:solidFill>
                <a:effectLst/>
                <a:latin typeface="+mn-lt"/>
                <a:ea typeface="+mn-ea"/>
                <a:cs typeface="+mn-cs"/>
              </a:rPr>
              <a:t>After the </a:t>
            </a:r>
            <a:r>
              <a:rPr lang="en-US" sz="1200" b="1" i="0" kern="1200" dirty="0" err="1" smtClean="0">
                <a:solidFill>
                  <a:schemeClr val="tx1"/>
                </a:solidFill>
                <a:effectLst/>
                <a:latin typeface="+mn-lt"/>
                <a:ea typeface="+mn-ea"/>
                <a:cs typeface="+mn-cs"/>
              </a:rPr>
              <a:t>onDestroy</a:t>
            </a:r>
            <a:r>
              <a:rPr lang="en-US" sz="1200" b="1" i="0" kern="1200" dirty="0" smtClean="0">
                <a:solidFill>
                  <a:schemeClr val="tx1"/>
                </a:solidFill>
                <a:effectLst/>
                <a:latin typeface="+mn-lt"/>
                <a:ea typeface="+mn-ea"/>
                <a:cs typeface="+mn-cs"/>
              </a:rPr>
              <a:t>() method has run, the activity is destroyed.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ceases to exist.</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80438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9/6/16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9/6/16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9/6/16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9/6/16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tiff"/></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tiff"/></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tiff"/></Relationships>
</file>

<file path=ppt/slides/_rels/slide52.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tiff"/><Relationship Id="rId6"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tiff"/></Relationships>
</file>

<file path=ppt/slides/_rels/slide55.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3a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2" name="Picture 1"/>
          <p:cNvPicPr>
            <a:picLocks noChangeAspect="1"/>
          </p:cNvPicPr>
          <p:nvPr/>
        </p:nvPicPr>
        <p:blipFill>
          <a:blip r:embed="rId3"/>
          <a:stretch>
            <a:fillRect/>
          </a:stretch>
        </p:blipFill>
        <p:spPr>
          <a:xfrm>
            <a:off x="4975708" y="0"/>
            <a:ext cx="2240583" cy="6858000"/>
          </a:xfrm>
          <a:prstGeom prst="rect">
            <a:avLst/>
          </a:prstGeom>
        </p:spPr>
      </p:pic>
    </p:spTree>
    <p:extLst>
      <p:ext uri="{BB962C8B-B14F-4D97-AF65-F5344CB8AC3E}">
        <p14:creationId xmlns:p14="http://schemas.microsoft.com/office/powerpoint/2010/main" val="21077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2" name="Picture 1"/>
          <p:cNvPicPr>
            <a:picLocks noChangeAspect="1"/>
          </p:cNvPicPr>
          <p:nvPr/>
        </p:nvPicPr>
        <p:blipFill>
          <a:blip r:embed="rId3"/>
          <a:stretch>
            <a:fillRect/>
          </a:stretch>
        </p:blipFill>
        <p:spPr>
          <a:xfrm>
            <a:off x="871444" y="127000"/>
            <a:ext cx="10198100" cy="6731000"/>
          </a:xfrm>
          <a:prstGeom prst="rect">
            <a:avLst/>
          </a:prstGeom>
        </p:spPr>
      </p:pic>
    </p:spTree>
    <p:extLst>
      <p:ext uri="{BB962C8B-B14F-4D97-AF65-F5344CB8AC3E}">
        <p14:creationId xmlns:p14="http://schemas.microsoft.com/office/powerpoint/2010/main" val="47547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609600" y="2773083"/>
            <a:ext cx="10972800" cy="1778000"/>
          </a:xfrm>
          <a:prstGeom prst="rect">
            <a:avLst/>
          </a:prstGeom>
        </p:spPr>
      </p:pic>
      <p:pic>
        <p:nvPicPr>
          <p:cNvPr id="4" name="Picture 3"/>
          <p:cNvPicPr>
            <a:picLocks noChangeAspect="1"/>
          </p:cNvPicPr>
          <p:nvPr/>
        </p:nvPicPr>
        <p:blipFill>
          <a:blip r:embed="rId4"/>
          <a:stretch>
            <a:fillRect/>
          </a:stretch>
        </p:blipFill>
        <p:spPr>
          <a:xfrm>
            <a:off x="8483600" y="503853"/>
            <a:ext cx="2413000" cy="1993900"/>
          </a:xfrm>
          <a:prstGeom prst="rect">
            <a:avLst/>
          </a:prstGeom>
        </p:spPr>
      </p:pic>
      <p:sp>
        <p:nvSpPr>
          <p:cNvPr id="5" name="Rectangle 4"/>
          <p:cNvSpPr/>
          <p:nvPr/>
        </p:nvSpPr>
        <p:spPr>
          <a:xfrm>
            <a:off x="1685365" y="4984376"/>
            <a:ext cx="6293224" cy="923330"/>
          </a:xfrm>
          <a:prstGeom prst="rect">
            <a:avLst/>
          </a:prstGeom>
        </p:spPr>
        <p:txBody>
          <a:bodyPr wrap="square">
            <a:spAutoFit/>
          </a:bodyPr>
          <a:lstStyle/>
          <a:p>
            <a:r>
              <a:rPr lang="en-US" dirty="0"/>
              <a:t>public void </a:t>
            </a:r>
            <a:r>
              <a:rPr lang="en-US" dirty="0" err="1"/>
              <a:t>onConfigurationChanged</a:t>
            </a:r>
            <a:r>
              <a:rPr lang="en-US" dirty="0"/>
              <a:t>(Configuration </a:t>
            </a:r>
            <a:r>
              <a:rPr lang="en-US" dirty="0" err="1"/>
              <a:t>config</a:t>
            </a:r>
            <a:r>
              <a:rPr lang="en-US" dirty="0"/>
              <a:t>) </a:t>
            </a:r>
            <a:r>
              <a:rPr lang="en-US" dirty="0" smtClean="0"/>
              <a:t>{</a:t>
            </a:r>
          </a:p>
          <a:p>
            <a:r>
              <a:rPr lang="en-US" dirty="0"/>
              <a:t>	</a:t>
            </a:r>
            <a:r>
              <a:rPr lang="en-US" dirty="0" smtClean="0"/>
              <a:t>// do nothing here</a:t>
            </a:r>
            <a:endParaRPr lang="en-US" dirty="0"/>
          </a:p>
          <a:p>
            <a:r>
              <a:rPr lang="en-US" dirty="0" smtClean="0"/>
              <a:t>}</a:t>
            </a:r>
            <a:endParaRPr lang="en-US" dirty="0"/>
          </a:p>
        </p:txBody>
      </p:sp>
    </p:spTree>
    <p:extLst>
      <p:ext uri="{BB962C8B-B14F-4D97-AF65-F5344CB8AC3E}">
        <p14:creationId xmlns:p14="http://schemas.microsoft.com/office/powerpoint/2010/main" val="2114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7601911" y="0"/>
            <a:ext cx="4065655" cy="6858000"/>
          </a:xfrm>
          <a:prstGeom prst="rect">
            <a:avLst/>
          </a:prstGeom>
        </p:spPr>
      </p:pic>
      <p:sp>
        <p:nvSpPr>
          <p:cNvPr id="3" name="Rectangle 2"/>
          <p:cNvSpPr/>
          <p:nvPr/>
        </p:nvSpPr>
        <p:spPr>
          <a:xfrm>
            <a:off x="1925758" y="3244333"/>
            <a:ext cx="3202054" cy="369332"/>
          </a:xfrm>
          <a:prstGeom prst="rect">
            <a:avLst/>
          </a:prstGeom>
        </p:spPr>
        <p:txBody>
          <a:bodyPr wrap="square">
            <a:spAutoFit/>
          </a:bodyPr>
          <a:lstStyle/>
          <a:p>
            <a:r>
              <a:rPr lang="en-US" dirty="0" err="1"/>
              <a:t>bundle.put</a:t>
            </a:r>
            <a:r>
              <a:rPr lang="en-US" dirty="0"/>
              <a:t>*("name", value)</a:t>
            </a:r>
          </a:p>
        </p:txBody>
      </p:sp>
    </p:spTree>
    <p:extLst>
      <p:ext uri="{BB962C8B-B14F-4D97-AF65-F5344CB8AC3E}">
        <p14:creationId xmlns:p14="http://schemas.microsoft.com/office/powerpoint/2010/main" val="892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7" name="Picture 6"/>
          <p:cNvPicPr>
            <a:picLocks noChangeAspect="1"/>
          </p:cNvPicPr>
          <p:nvPr/>
        </p:nvPicPr>
        <p:blipFill>
          <a:blip r:embed="rId3"/>
          <a:stretch>
            <a:fillRect/>
          </a:stretch>
        </p:blipFill>
        <p:spPr>
          <a:xfrm>
            <a:off x="609600" y="2234453"/>
            <a:ext cx="10972800" cy="3429000"/>
          </a:xfrm>
          <a:prstGeom prst="rect">
            <a:avLst/>
          </a:prstGeom>
        </p:spPr>
      </p:pic>
    </p:spTree>
    <p:extLst>
      <p:ext uri="{BB962C8B-B14F-4D97-AF65-F5344CB8AC3E}">
        <p14:creationId xmlns:p14="http://schemas.microsoft.com/office/powerpoint/2010/main" val="14039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393700" y="3107531"/>
            <a:ext cx="9969500" cy="2997200"/>
          </a:xfrm>
          <a:prstGeom prst="rect">
            <a:avLst/>
          </a:prstGeom>
        </p:spPr>
      </p:pic>
      <p:pic>
        <p:nvPicPr>
          <p:cNvPr id="3" name="Picture 2"/>
          <p:cNvPicPr>
            <a:picLocks noChangeAspect="1"/>
          </p:cNvPicPr>
          <p:nvPr/>
        </p:nvPicPr>
        <p:blipFill>
          <a:blip r:embed="rId4"/>
          <a:stretch>
            <a:fillRect/>
          </a:stretch>
        </p:blipFill>
        <p:spPr>
          <a:xfrm>
            <a:off x="8832850" y="190500"/>
            <a:ext cx="3060700" cy="3429000"/>
          </a:xfrm>
          <a:prstGeom prst="rect">
            <a:avLst/>
          </a:prstGeom>
        </p:spPr>
      </p:pic>
    </p:spTree>
    <p:extLst>
      <p:ext uri="{BB962C8B-B14F-4D97-AF65-F5344CB8AC3E}">
        <p14:creationId xmlns:p14="http://schemas.microsoft.com/office/powerpoint/2010/main" val="207944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4" name="Picture 3"/>
          <p:cNvPicPr>
            <a:picLocks noChangeAspect="1"/>
          </p:cNvPicPr>
          <p:nvPr/>
        </p:nvPicPr>
        <p:blipFill>
          <a:blip r:embed="rId3"/>
          <a:stretch>
            <a:fillRect/>
          </a:stretch>
        </p:blipFill>
        <p:spPr>
          <a:xfrm>
            <a:off x="965200" y="393700"/>
            <a:ext cx="10261600" cy="6070600"/>
          </a:xfrm>
          <a:prstGeom prst="rect">
            <a:avLst/>
          </a:prstGeom>
        </p:spPr>
      </p:pic>
    </p:spTree>
    <p:extLst>
      <p:ext uri="{BB962C8B-B14F-4D97-AF65-F5344CB8AC3E}">
        <p14:creationId xmlns:p14="http://schemas.microsoft.com/office/powerpoint/2010/main" val="153578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5" name="Picture 4"/>
          <p:cNvPicPr>
            <a:picLocks noChangeAspect="1"/>
          </p:cNvPicPr>
          <p:nvPr/>
        </p:nvPicPr>
        <p:blipFill>
          <a:blip r:embed="rId3"/>
          <a:stretch>
            <a:fillRect/>
          </a:stretch>
        </p:blipFill>
        <p:spPr>
          <a:xfrm>
            <a:off x="6862529" y="0"/>
            <a:ext cx="5329471" cy="6858000"/>
          </a:xfrm>
          <a:prstGeom prst="rect">
            <a:avLst/>
          </a:prstGeom>
        </p:spPr>
      </p:pic>
    </p:spTree>
    <p:extLst>
      <p:ext uri="{BB962C8B-B14F-4D97-AF65-F5344CB8AC3E}">
        <p14:creationId xmlns:p14="http://schemas.microsoft.com/office/powerpoint/2010/main" val="195325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5" name="Picture 4"/>
          <p:cNvPicPr>
            <a:picLocks noChangeAspect="1"/>
          </p:cNvPicPr>
          <p:nvPr/>
        </p:nvPicPr>
        <p:blipFill>
          <a:blip r:embed="rId3"/>
          <a:stretch>
            <a:fillRect/>
          </a:stretch>
        </p:blipFill>
        <p:spPr>
          <a:xfrm>
            <a:off x="6862529" y="0"/>
            <a:ext cx="5329471" cy="6858000"/>
          </a:xfrm>
          <a:prstGeom prst="rect">
            <a:avLst/>
          </a:prstGeom>
        </p:spPr>
      </p:pic>
    </p:spTree>
    <p:extLst>
      <p:ext uri="{BB962C8B-B14F-4D97-AF65-F5344CB8AC3E}">
        <p14:creationId xmlns:p14="http://schemas.microsoft.com/office/powerpoint/2010/main" val="6281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8541779" y="0"/>
            <a:ext cx="3284253" cy="6858000"/>
          </a:xfrm>
          <a:prstGeom prst="rect">
            <a:avLst/>
          </a:prstGeom>
        </p:spPr>
      </p:pic>
    </p:spTree>
    <p:extLst>
      <p:ext uri="{BB962C8B-B14F-4D97-AF65-F5344CB8AC3E}">
        <p14:creationId xmlns:p14="http://schemas.microsoft.com/office/powerpoint/2010/main" val="11685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Design Studio undergrad’s looking to collaborate</a:t>
            </a:r>
            <a:endParaRPr lang="en-US" dirty="0" smtClean="0"/>
          </a:p>
          <a:p>
            <a:r>
              <a:rPr lang="en-US" dirty="0" smtClean="0"/>
              <a:t>Chapter </a:t>
            </a:r>
            <a:r>
              <a:rPr lang="en-US" dirty="0" smtClean="0"/>
              <a:t>4 </a:t>
            </a:r>
            <a:r>
              <a:rPr lang="en-US" dirty="0"/>
              <a:t>HFAD – </a:t>
            </a:r>
            <a:r>
              <a:rPr lang="en-US" dirty="0" smtClean="0"/>
              <a:t>Activity Lifecycle</a:t>
            </a:r>
          </a:p>
          <a:p>
            <a:r>
              <a:rPr lang="en-US" dirty="0"/>
              <a:t>Chapter </a:t>
            </a:r>
            <a:r>
              <a:rPr lang="en-US" dirty="0" smtClean="0"/>
              <a:t>5 </a:t>
            </a:r>
            <a:r>
              <a:rPr lang="en-US" dirty="0"/>
              <a:t>HFAD – </a:t>
            </a:r>
            <a:r>
              <a:rPr lang="en-US" dirty="0" smtClean="0"/>
              <a:t>Views (Relative Layouts)</a:t>
            </a:r>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4559300" y="2180665"/>
            <a:ext cx="3073400" cy="3429000"/>
          </a:xfrm>
          <a:prstGeom prst="rect">
            <a:avLst/>
          </a:prstGeom>
        </p:spPr>
      </p:pic>
    </p:spTree>
    <p:extLst>
      <p:ext uri="{BB962C8B-B14F-4D97-AF65-F5344CB8AC3E}">
        <p14:creationId xmlns:p14="http://schemas.microsoft.com/office/powerpoint/2010/main" val="23100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sp>
        <p:nvSpPr>
          <p:cNvPr id="2" name="Rectangle 1"/>
          <p:cNvSpPr/>
          <p:nvPr/>
        </p:nvSpPr>
        <p:spPr>
          <a:xfrm>
            <a:off x="2205318" y="2026025"/>
            <a:ext cx="6938682" cy="2246769"/>
          </a:xfrm>
          <a:prstGeom prst="rect">
            <a:avLst/>
          </a:prstGeom>
        </p:spPr>
        <p:txBody>
          <a:bodyPr wrap="square">
            <a:spAutoFit/>
          </a:bodyPr>
          <a:lstStyle/>
          <a:p>
            <a:r>
              <a:rPr lang="en-US" sz="2800" dirty="0" smtClean="0"/>
              <a:t>@</a:t>
            </a:r>
            <a:r>
              <a:rPr lang="en-US" sz="2800" dirty="0"/>
              <a:t>Override    </a:t>
            </a:r>
            <a:endParaRPr lang="en-US" sz="2800" dirty="0" smtClean="0"/>
          </a:p>
          <a:p>
            <a:r>
              <a:rPr lang="en-US" sz="2800" dirty="0" smtClean="0"/>
              <a:t>protected </a:t>
            </a:r>
            <a:r>
              <a:rPr lang="en-US" sz="2800" dirty="0"/>
              <a:t>void </a:t>
            </a:r>
            <a:r>
              <a:rPr lang="en-US" sz="2800" dirty="0" err="1"/>
              <a:t>onStop</a:t>
            </a:r>
            <a:r>
              <a:rPr lang="en-US" sz="2800" dirty="0"/>
              <a:t>() {        </a:t>
            </a:r>
            <a:r>
              <a:rPr lang="en-US" sz="2800" dirty="0" smtClean="0"/>
              <a:t>	</a:t>
            </a:r>
          </a:p>
          <a:p>
            <a:r>
              <a:rPr lang="en-US" sz="2800" dirty="0"/>
              <a:t>	</a:t>
            </a:r>
            <a:r>
              <a:rPr lang="en-US" sz="2800" dirty="0" err="1" smtClean="0"/>
              <a:t>super.onStop</a:t>
            </a:r>
            <a:r>
              <a:rPr lang="en-US" sz="2800" dirty="0"/>
              <a:t>();        </a:t>
            </a:r>
            <a:endParaRPr lang="en-US" sz="2800" dirty="0" smtClean="0"/>
          </a:p>
          <a:p>
            <a:r>
              <a:rPr lang="en-US" sz="2800" dirty="0" smtClean="0"/>
              <a:t>	running </a:t>
            </a:r>
            <a:r>
              <a:rPr lang="en-US" sz="2800" dirty="0"/>
              <a:t>= false;    </a:t>
            </a:r>
            <a:endParaRPr lang="en-US" sz="2800" dirty="0" smtClean="0"/>
          </a:p>
          <a:p>
            <a:r>
              <a:rPr lang="en-US" sz="2800" dirty="0" smtClean="0"/>
              <a:t>}</a:t>
            </a:r>
            <a:endParaRPr lang="en-US" sz="2800" dirty="0"/>
          </a:p>
        </p:txBody>
      </p:sp>
    </p:spTree>
    <p:extLst>
      <p:ext uri="{BB962C8B-B14F-4D97-AF65-F5344CB8AC3E}">
        <p14:creationId xmlns:p14="http://schemas.microsoft.com/office/powerpoint/2010/main" val="181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sp>
        <p:nvSpPr>
          <p:cNvPr id="2" name="Rectangle 1"/>
          <p:cNvSpPr/>
          <p:nvPr/>
        </p:nvSpPr>
        <p:spPr>
          <a:xfrm>
            <a:off x="2205318" y="2026025"/>
            <a:ext cx="6938682" cy="3108543"/>
          </a:xfrm>
          <a:prstGeom prst="rect">
            <a:avLst/>
          </a:prstGeom>
        </p:spPr>
        <p:txBody>
          <a:bodyPr wrap="square">
            <a:spAutoFit/>
          </a:bodyPr>
          <a:lstStyle/>
          <a:p>
            <a:r>
              <a:rPr lang="en-US" sz="2800" dirty="0" smtClean="0"/>
              <a:t>@</a:t>
            </a:r>
            <a:r>
              <a:rPr lang="en-US" sz="2800" dirty="0"/>
              <a:t>Override    </a:t>
            </a:r>
            <a:endParaRPr lang="en-US" sz="2800" dirty="0" smtClean="0"/>
          </a:p>
          <a:p>
            <a:r>
              <a:rPr lang="en-US" sz="2800" dirty="0" smtClean="0"/>
              <a:t>protected </a:t>
            </a:r>
            <a:r>
              <a:rPr lang="en-US" sz="2800" dirty="0"/>
              <a:t>void </a:t>
            </a:r>
            <a:r>
              <a:rPr lang="en-US" sz="2800" dirty="0" err="1" smtClean="0"/>
              <a:t>onStart</a:t>
            </a:r>
            <a:r>
              <a:rPr lang="en-US" sz="2800" dirty="0" smtClean="0"/>
              <a:t>() </a:t>
            </a:r>
            <a:r>
              <a:rPr lang="en-US" sz="2800" dirty="0"/>
              <a:t>{        </a:t>
            </a:r>
            <a:r>
              <a:rPr lang="en-US" sz="2800" dirty="0" smtClean="0"/>
              <a:t>	</a:t>
            </a:r>
          </a:p>
          <a:p>
            <a:r>
              <a:rPr lang="en-US" sz="2800" dirty="0"/>
              <a:t>	</a:t>
            </a:r>
            <a:r>
              <a:rPr lang="en-US" sz="2800" dirty="0" err="1" smtClean="0"/>
              <a:t>super.onStart</a:t>
            </a:r>
            <a:r>
              <a:rPr lang="en-US" sz="2800" dirty="0" smtClean="0"/>
              <a:t>();</a:t>
            </a:r>
          </a:p>
          <a:p>
            <a:r>
              <a:rPr lang="en-US" sz="2800" dirty="0"/>
              <a:t>	</a:t>
            </a:r>
            <a:r>
              <a:rPr lang="en-US" sz="2800" dirty="0" smtClean="0"/>
              <a:t>if (</a:t>
            </a:r>
            <a:r>
              <a:rPr lang="en-US" sz="2800" dirty="0" err="1" smtClean="0"/>
              <a:t>wasRunning</a:t>
            </a:r>
            <a:r>
              <a:rPr lang="en-US" sz="2800" dirty="0" smtClean="0"/>
              <a:t>) {        </a:t>
            </a:r>
          </a:p>
          <a:p>
            <a:r>
              <a:rPr lang="en-US" sz="2800" dirty="0" smtClean="0"/>
              <a:t>		running </a:t>
            </a:r>
            <a:r>
              <a:rPr lang="en-US" sz="2800" dirty="0"/>
              <a:t>= </a:t>
            </a:r>
            <a:r>
              <a:rPr lang="en-US" sz="2800" dirty="0" smtClean="0"/>
              <a:t>true;    </a:t>
            </a:r>
          </a:p>
          <a:p>
            <a:r>
              <a:rPr lang="en-US" sz="2800" dirty="0" smtClean="0"/>
              <a:t>	}</a:t>
            </a:r>
          </a:p>
          <a:p>
            <a:r>
              <a:rPr lang="en-US" sz="2800" dirty="0" smtClean="0"/>
              <a:t>}</a:t>
            </a:r>
            <a:endParaRPr lang="en-US" sz="2800" dirty="0"/>
          </a:p>
        </p:txBody>
      </p:sp>
    </p:spTree>
    <p:extLst>
      <p:ext uri="{BB962C8B-B14F-4D97-AF65-F5344CB8AC3E}">
        <p14:creationId xmlns:p14="http://schemas.microsoft.com/office/powerpoint/2010/main" val="7093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Lifecycle</a:t>
            </a:r>
            <a:endParaRPr lang="en-US" dirty="0"/>
          </a:p>
        </p:txBody>
      </p:sp>
      <p:pic>
        <p:nvPicPr>
          <p:cNvPr id="3" name="Picture 2"/>
          <p:cNvPicPr>
            <a:picLocks noChangeAspect="1"/>
          </p:cNvPicPr>
          <p:nvPr/>
        </p:nvPicPr>
        <p:blipFill>
          <a:blip r:embed="rId3"/>
          <a:stretch>
            <a:fillRect/>
          </a:stretch>
        </p:blipFill>
        <p:spPr>
          <a:xfrm>
            <a:off x="5924418" y="0"/>
            <a:ext cx="6080575" cy="6858000"/>
          </a:xfrm>
          <a:prstGeom prst="rect">
            <a:avLst/>
          </a:prstGeom>
        </p:spPr>
      </p:pic>
    </p:spTree>
    <p:extLst>
      <p:ext uri="{BB962C8B-B14F-4D97-AF65-F5344CB8AC3E}">
        <p14:creationId xmlns:p14="http://schemas.microsoft.com/office/powerpoint/2010/main" val="178924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2113429" y="2076076"/>
            <a:ext cx="6172200" cy="2921000"/>
          </a:xfrm>
          <a:prstGeom prst="rect">
            <a:avLst/>
          </a:prstGeom>
        </p:spPr>
      </p:pic>
    </p:spTree>
    <p:extLst>
      <p:ext uri="{BB962C8B-B14F-4D97-AF65-F5344CB8AC3E}">
        <p14:creationId xmlns:p14="http://schemas.microsoft.com/office/powerpoint/2010/main" val="56287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1193800" y="1968500"/>
            <a:ext cx="9804400" cy="2921000"/>
          </a:xfrm>
          <a:prstGeom prst="rect">
            <a:avLst/>
          </a:prstGeom>
        </p:spPr>
      </p:pic>
    </p:spTree>
    <p:extLst>
      <p:ext uri="{BB962C8B-B14F-4D97-AF65-F5344CB8AC3E}">
        <p14:creationId xmlns:p14="http://schemas.microsoft.com/office/powerpoint/2010/main" val="41903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2133600" y="1974850"/>
            <a:ext cx="7924800" cy="2908300"/>
          </a:xfrm>
          <a:prstGeom prst="rect">
            <a:avLst/>
          </a:prstGeom>
        </p:spPr>
      </p:pic>
    </p:spTree>
    <p:extLst>
      <p:ext uri="{BB962C8B-B14F-4D97-AF65-F5344CB8AC3E}">
        <p14:creationId xmlns:p14="http://schemas.microsoft.com/office/powerpoint/2010/main" val="169799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Lifecycle</a:t>
            </a:r>
            <a:endParaRPr lang="en-US" dirty="0"/>
          </a:p>
        </p:txBody>
      </p:sp>
      <p:pic>
        <p:nvPicPr>
          <p:cNvPr id="3" name="Picture 2"/>
          <p:cNvPicPr>
            <a:picLocks noChangeAspect="1"/>
          </p:cNvPicPr>
          <p:nvPr/>
        </p:nvPicPr>
        <p:blipFill>
          <a:blip r:embed="rId3"/>
          <a:stretch>
            <a:fillRect/>
          </a:stretch>
        </p:blipFill>
        <p:spPr>
          <a:xfrm>
            <a:off x="5943600" y="393700"/>
            <a:ext cx="5867400" cy="6464300"/>
          </a:xfrm>
          <a:prstGeom prst="rect">
            <a:avLst/>
          </a:prstGeom>
        </p:spPr>
      </p:pic>
    </p:spTree>
    <p:extLst>
      <p:ext uri="{BB962C8B-B14F-4D97-AF65-F5344CB8AC3E}">
        <p14:creationId xmlns:p14="http://schemas.microsoft.com/office/powerpoint/2010/main" val="38973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Lifecycle</a:t>
            </a:r>
            <a:endParaRPr lang="en-US" dirty="0"/>
          </a:p>
        </p:txBody>
      </p:sp>
      <p:pic>
        <p:nvPicPr>
          <p:cNvPr id="2" name="Picture 1"/>
          <p:cNvPicPr>
            <a:picLocks noChangeAspect="1"/>
          </p:cNvPicPr>
          <p:nvPr/>
        </p:nvPicPr>
        <p:blipFill>
          <a:blip r:embed="rId3"/>
          <a:stretch>
            <a:fillRect/>
          </a:stretch>
        </p:blipFill>
        <p:spPr>
          <a:xfrm>
            <a:off x="8122023" y="0"/>
            <a:ext cx="3113597" cy="6858000"/>
          </a:xfrm>
          <a:prstGeom prst="rect">
            <a:avLst/>
          </a:prstGeom>
        </p:spPr>
      </p:pic>
    </p:spTree>
    <p:extLst>
      <p:ext uri="{BB962C8B-B14F-4D97-AF65-F5344CB8AC3E}">
        <p14:creationId xmlns:p14="http://schemas.microsoft.com/office/powerpoint/2010/main" val="7194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Lifecycle</a:t>
            </a:r>
            <a:endParaRPr lang="en-US" dirty="0"/>
          </a:p>
        </p:txBody>
      </p:sp>
      <p:pic>
        <p:nvPicPr>
          <p:cNvPr id="4" name="Picture 3"/>
          <p:cNvPicPr>
            <a:picLocks noChangeAspect="1"/>
          </p:cNvPicPr>
          <p:nvPr/>
        </p:nvPicPr>
        <p:blipFill>
          <a:blip r:embed="rId3"/>
          <a:stretch>
            <a:fillRect/>
          </a:stretch>
        </p:blipFill>
        <p:spPr>
          <a:xfrm>
            <a:off x="6716432" y="0"/>
            <a:ext cx="4711700" cy="6400800"/>
          </a:xfrm>
          <a:prstGeom prst="rect">
            <a:avLst/>
          </a:prstGeom>
        </p:spPr>
      </p:pic>
    </p:spTree>
    <p:extLst>
      <p:ext uri="{BB962C8B-B14F-4D97-AF65-F5344CB8AC3E}">
        <p14:creationId xmlns:p14="http://schemas.microsoft.com/office/powerpoint/2010/main" val="115016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Chapter </a:t>
            </a:r>
            <a:r>
              <a:rPr lang="en-US" dirty="0"/>
              <a:t>2 HFAD – </a:t>
            </a:r>
            <a:r>
              <a:rPr lang="en-US" dirty="0" err="1"/>
              <a:t>BookWorld</a:t>
            </a:r>
            <a:r>
              <a:rPr lang="en-US" dirty="0"/>
              <a:t> </a:t>
            </a:r>
            <a:r>
              <a:rPr lang="en-US" dirty="0" err="1"/>
              <a:t>Github</a:t>
            </a:r>
            <a:r>
              <a:rPr lang="en-US" dirty="0"/>
              <a:t> (due Tuesday)</a:t>
            </a:r>
          </a:p>
          <a:p>
            <a:pPr lvl="1"/>
            <a:r>
              <a:rPr lang="en-US" dirty="0"/>
              <a:t>Choose book categories, fiction, non-fiction, horror, drama and display different books for each category – use </a:t>
            </a:r>
            <a:r>
              <a:rPr lang="en-US" dirty="0" err="1"/>
              <a:t>BeerAdviser</a:t>
            </a:r>
            <a:r>
              <a:rPr lang="en-US" dirty="0"/>
              <a:t> </a:t>
            </a:r>
            <a:r>
              <a:rPr lang="en-US" dirty="0" smtClean="0"/>
              <a:t>code</a:t>
            </a:r>
          </a:p>
          <a:p>
            <a:r>
              <a:rPr lang="en-US" dirty="0" smtClean="0"/>
              <a:t>Chapter 3 HFAD – Get Intent code example working (due Thursday)</a:t>
            </a:r>
            <a:endParaRPr lang="en-US" dirty="0"/>
          </a:p>
          <a:p>
            <a:r>
              <a:rPr lang="en-US" dirty="0"/>
              <a:t>Read Chapter </a:t>
            </a:r>
            <a:r>
              <a:rPr lang="en-US" dirty="0" smtClean="0"/>
              <a:t>4</a:t>
            </a:r>
            <a:endParaRPr lang="en-US" dirty="0"/>
          </a:p>
        </p:txBody>
      </p:sp>
    </p:spTree>
    <p:extLst>
      <p:ext uri="{BB962C8B-B14F-4D97-AF65-F5344CB8AC3E}">
        <p14:creationId xmlns:p14="http://schemas.microsoft.com/office/powerpoint/2010/main" val="80956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sp>
        <p:nvSpPr>
          <p:cNvPr id="2" name="Rectangle 1"/>
          <p:cNvSpPr/>
          <p:nvPr/>
        </p:nvSpPr>
        <p:spPr>
          <a:xfrm>
            <a:off x="2205318" y="2026025"/>
            <a:ext cx="6938682" cy="2677656"/>
          </a:xfrm>
          <a:prstGeom prst="rect">
            <a:avLst/>
          </a:prstGeom>
        </p:spPr>
        <p:txBody>
          <a:bodyPr wrap="square">
            <a:spAutoFit/>
          </a:bodyPr>
          <a:lstStyle/>
          <a:p>
            <a:r>
              <a:rPr lang="en-US" sz="2800" dirty="0"/>
              <a:t>@Override </a:t>
            </a:r>
            <a:endParaRPr lang="en-US" sz="2800" dirty="0" smtClean="0"/>
          </a:p>
          <a:p>
            <a:r>
              <a:rPr lang="en-US" sz="2800" dirty="0" smtClean="0"/>
              <a:t>protected </a:t>
            </a:r>
            <a:r>
              <a:rPr lang="en-US" sz="2800" dirty="0"/>
              <a:t>void </a:t>
            </a:r>
            <a:r>
              <a:rPr lang="en-US" sz="2800" dirty="0" err="1"/>
              <a:t>onPause</a:t>
            </a:r>
            <a:r>
              <a:rPr lang="en-US" sz="2800" dirty="0"/>
              <a:t>() { </a:t>
            </a:r>
            <a:r>
              <a:rPr lang="en-US" sz="2800" dirty="0" smtClean="0"/>
              <a:t>	</a:t>
            </a:r>
            <a:r>
              <a:rPr lang="en-US" sz="2800" dirty="0" err="1" smtClean="0"/>
              <a:t>super.onPause</a:t>
            </a:r>
            <a:r>
              <a:rPr lang="en-US" sz="2800" dirty="0"/>
              <a:t>(); </a:t>
            </a:r>
            <a:endParaRPr lang="en-US" sz="2800" dirty="0" smtClean="0"/>
          </a:p>
          <a:p>
            <a:r>
              <a:rPr lang="en-US" sz="2800" dirty="0"/>
              <a:t>	</a:t>
            </a:r>
            <a:r>
              <a:rPr lang="en-US" sz="2800" dirty="0" err="1" smtClean="0"/>
              <a:t>wasRunning</a:t>
            </a:r>
            <a:r>
              <a:rPr lang="en-US" sz="2800" dirty="0" smtClean="0"/>
              <a:t> </a:t>
            </a:r>
            <a:r>
              <a:rPr lang="en-US" sz="2800" dirty="0"/>
              <a:t>= running; </a:t>
            </a:r>
            <a:endParaRPr lang="en-US" sz="2800" dirty="0" smtClean="0"/>
          </a:p>
          <a:p>
            <a:r>
              <a:rPr lang="en-US" sz="2800" dirty="0"/>
              <a:t>	</a:t>
            </a:r>
            <a:r>
              <a:rPr lang="en-US" sz="2800" dirty="0" smtClean="0"/>
              <a:t>running </a:t>
            </a:r>
            <a:r>
              <a:rPr lang="en-US" sz="2800" dirty="0"/>
              <a:t>= false</a:t>
            </a:r>
            <a:r>
              <a:rPr lang="en-US" sz="2800" dirty="0" smtClean="0"/>
              <a:t>;</a:t>
            </a:r>
          </a:p>
          <a:p>
            <a:r>
              <a:rPr lang="en-US" sz="2800" dirty="0" smtClean="0"/>
              <a:t>}</a:t>
            </a:r>
            <a:endParaRPr lang="en-US" sz="2800" dirty="0"/>
          </a:p>
        </p:txBody>
      </p:sp>
    </p:spTree>
    <p:extLst>
      <p:ext uri="{BB962C8B-B14F-4D97-AF65-F5344CB8AC3E}">
        <p14:creationId xmlns:p14="http://schemas.microsoft.com/office/powerpoint/2010/main" val="22493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sp>
        <p:nvSpPr>
          <p:cNvPr id="2" name="Rectangle 1"/>
          <p:cNvSpPr/>
          <p:nvPr/>
        </p:nvSpPr>
        <p:spPr>
          <a:xfrm>
            <a:off x="2205318" y="2026025"/>
            <a:ext cx="6938682" cy="3108543"/>
          </a:xfrm>
          <a:prstGeom prst="rect">
            <a:avLst/>
          </a:prstGeom>
        </p:spPr>
        <p:txBody>
          <a:bodyPr wrap="square">
            <a:spAutoFit/>
          </a:bodyPr>
          <a:lstStyle/>
          <a:p>
            <a:r>
              <a:rPr lang="en-US" sz="2800" dirty="0"/>
              <a:t>@Override </a:t>
            </a:r>
            <a:endParaRPr lang="en-US" sz="2800" dirty="0" smtClean="0"/>
          </a:p>
          <a:p>
            <a:r>
              <a:rPr lang="en-US" sz="2800" dirty="0" smtClean="0"/>
              <a:t>protected </a:t>
            </a:r>
            <a:r>
              <a:rPr lang="en-US" sz="2800" dirty="0"/>
              <a:t>void </a:t>
            </a:r>
            <a:r>
              <a:rPr lang="en-US" sz="2800" dirty="0" err="1"/>
              <a:t>onResume</a:t>
            </a:r>
            <a:r>
              <a:rPr lang="en-US" sz="2800" dirty="0"/>
              <a:t>() { </a:t>
            </a:r>
            <a:r>
              <a:rPr lang="en-US" sz="2800" dirty="0" smtClean="0"/>
              <a:t>	</a:t>
            </a:r>
            <a:r>
              <a:rPr lang="en-US" sz="2800" dirty="0" err="1" smtClean="0"/>
              <a:t>super.onResume</a:t>
            </a:r>
            <a:r>
              <a:rPr lang="en-US" sz="2800" dirty="0"/>
              <a:t>(); </a:t>
            </a:r>
            <a:endParaRPr lang="en-US" sz="2800" dirty="0" smtClean="0"/>
          </a:p>
          <a:p>
            <a:r>
              <a:rPr lang="en-US" sz="2800" dirty="0"/>
              <a:t>	</a:t>
            </a:r>
            <a:r>
              <a:rPr lang="en-US" sz="2800" dirty="0" smtClean="0"/>
              <a:t>if </a:t>
            </a:r>
            <a:r>
              <a:rPr lang="en-US" sz="2800" dirty="0"/>
              <a:t>(</a:t>
            </a:r>
            <a:r>
              <a:rPr lang="en-US" sz="2800" dirty="0" err="1"/>
              <a:t>wasRunning</a:t>
            </a:r>
            <a:r>
              <a:rPr lang="en-US" sz="2800" dirty="0"/>
              <a:t>) { </a:t>
            </a:r>
            <a:endParaRPr lang="en-US" sz="2800" dirty="0" smtClean="0"/>
          </a:p>
          <a:p>
            <a:r>
              <a:rPr lang="en-US" sz="2800" dirty="0"/>
              <a:t>	</a:t>
            </a:r>
            <a:r>
              <a:rPr lang="en-US" sz="2800" dirty="0" smtClean="0"/>
              <a:t>	running </a:t>
            </a:r>
            <a:r>
              <a:rPr lang="en-US" sz="2800" dirty="0"/>
              <a:t>= true; </a:t>
            </a:r>
            <a:endParaRPr lang="en-US" sz="2800" dirty="0" smtClean="0"/>
          </a:p>
          <a:p>
            <a:r>
              <a:rPr lang="en-US" sz="2800" dirty="0"/>
              <a:t>	</a:t>
            </a:r>
            <a:r>
              <a:rPr lang="en-US" sz="2800" dirty="0" smtClean="0"/>
              <a:t>}</a:t>
            </a:r>
          </a:p>
          <a:p>
            <a:r>
              <a:rPr lang="en-US" sz="2800" dirty="0" smtClean="0"/>
              <a:t>}</a:t>
            </a:r>
            <a:endParaRPr lang="en-US" sz="2800" dirty="0"/>
          </a:p>
        </p:txBody>
      </p:sp>
    </p:spTree>
    <p:extLst>
      <p:ext uri="{BB962C8B-B14F-4D97-AF65-F5344CB8AC3E}">
        <p14:creationId xmlns:p14="http://schemas.microsoft.com/office/powerpoint/2010/main" val="17146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2406650" y="2136214"/>
            <a:ext cx="6159500" cy="2908300"/>
          </a:xfrm>
          <a:prstGeom prst="rect">
            <a:avLst/>
          </a:prstGeom>
        </p:spPr>
      </p:pic>
    </p:spTree>
    <p:extLst>
      <p:ext uri="{BB962C8B-B14F-4D97-AF65-F5344CB8AC3E}">
        <p14:creationId xmlns:p14="http://schemas.microsoft.com/office/powerpoint/2010/main" val="127748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1003300" y="1974850"/>
            <a:ext cx="10185400" cy="2908300"/>
          </a:xfrm>
          <a:prstGeom prst="rect">
            <a:avLst/>
          </a:prstGeom>
        </p:spPr>
      </p:pic>
    </p:spTree>
    <p:extLst>
      <p:ext uri="{BB962C8B-B14F-4D97-AF65-F5344CB8AC3E}">
        <p14:creationId xmlns:p14="http://schemas.microsoft.com/office/powerpoint/2010/main" val="167255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2095500" y="2190003"/>
            <a:ext cx="8001000" cy="2908300"/>
          </a:xfrm>
          <a:prstGeom prst="rect">
            <a:avLst/>
          </a:prstGeom>
        </p:spPr>
      </p:pic>
    </p:spTree>
    <p:extLst>
      <p:ext uri="{BB962C8B-B14F-4D97-AF65-F5344CB8AC3E}">
        <p14:creationId xmlns:p14="http://schemas.microsoft.com/office/powerpoint/2010/main" val="131829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6507264" y="0"/>
            <a:ext cx="5513832" cy="6858000"/>
          </a:xfrm>
          <a:prstGeom prst="rect">
            <a:avLst/>
          </a:prstGeom>
        </p:spPr>
      </p:pic>
      <p:pic>
        <p:nvPicPr>
          <p:cNvPr id="4" name="Picture 3"/>
          <p:cNvPicPr>
            <a:picLocks noChangeAspect="1"/>
          </p:cNvPicPr>
          <p:nvPr/>
        </p:nvPicPr>
        <p:blipFill>
          <a:blip r:embed="rId4"/>
          <a:stretch>
            <a:fillRect/>
          </a:stretch>
        </p:blipFill>
        <p:spPr>
          <a:xfrm>
            <a:off x="0" y="0"/>
            <a:ext cx="6507264" cy="6858000"/>
          </a:xfrm>
          <a:prstGeom prst="rect">
            <a:avLst/>
          </a:prstGeom>
        </p:spPr>
      </p:pic>
    </p:spTree>
    <p:extLst>
      <p:ext uri="{BB962C8B-B14F-4D97-AF65-F5344CB8AC3E}">
        <p14:creationId xmlns:p14="http://schemas.microsoft.com/office/powerpoint/2010/main" val="195627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2199750"/>
              </p:ext>
            </p:extLst>
          </p:nvPr>
        </p:nvGraphicFramePr>
        <p:xfrm>
          <a:off x="143436" y="313765"/>
          <a:ext cx="11779624" cy="6436659"/>
        </p:xfrm>
        <a:graphic>
          <a:graphicData uri="http://schemas.openxmlformats.org/drawingml/2006/table">
            <a:tbl>
              <a:tblPr firstRow="1" bandRow="1">
                <a:tableStyleId>{69012ECD-51FC-41F1-AA8D-1B2483CD663E}</a:tableStyleId>
              </a:tblPr>
              <a:tblGrid>
                <a:gridCol w="1452282"/>
                <a:gridCol w="8247529"/>
                <a:gridCol w="2079813"/>
              </a:tblGrid>
              <a:tr h="598790">
                <a:tc>
                  <a:txBody>
                    <a:bodyPr/>
                    <a:lstStyle/>
                    <a:p>
                      <a:pPr algn="l" fontAlgn="base"/>
                      <a:r>
                        <a:rPr lang="en-US" dirty="0">
                          <a:effectLst/>
                          <a:latin typeface="inherit" charset="0"/>
                        </a:rPr>
                        <a:t>Method</a:t>
                      </a:r>
                    </a:p>
                  </a:txBody>
                  <a:tcPr/>
                </a:tc>
                <a:tc>
                  <a:txBody>
                    <a:bodyPr/>
                    <a:lstStyle/>
                    <a:p>
                      <a:pPr algn="l" fontAlgn="base"/>
                      <a:r>
                        <a:rPr lang="en-US">
                          <a:effectLst/>
                          <a:latin typeface="inherit" charset="0"/>
                        </a:rPr>
                        <a:t>When it’s called</a:t>
                      </a:r>
                    </a:p>
                  </a:txBody>
                  <a:tcPr/>
                </a:tc>
                <a:tc>
                  <a:txBody>
                    <a:bodyPr/>
                    <a:lstStyle/>
                    <a:p>
                      <a:pPr algn="l" fontAlgn="base"/>
                      <a:r>
                        <a:rPr lang="en-US">
                          <a:effectLst/>
                          <a:latin typeface="inherit" charset="0"/>
                        </a:rPr>
                        <a:t>Next method</a:t>
                      </a:r>
                    </a:p>
                  </a:txBody>
                  <a:tcPr/>
                </a:tc>
              </a:tr>
              <a:tr h="804228">
                <a:tc>
                  <a:txBody>
                    <a:bodyPr/>
                    <a:lstStyle/>
                    <a:p>
                      <a:pPr algn="l" fontAlgn="base"/>
                      <a:r>
                        <a:rPr lang="en-US" b="1" i="0" dirty="0" err="1">
                          <a:effectLst/>
                          <a:latin typeface="inherit" charset="0"/>
                        </a:rPr>
                        <a:t>onCreate</a:t>
                      </a:r>
                      <a:r>
                        <a:rPr lang="en-US" b="1" i="0" dirty="0">
                          <a:effectLst/>
                          <a:latin typeface="inherit" charset="0"/>
                        </a:rPr>
                        <a:t>()</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When the activity is first created. Use it for normal static setup, such as creating views. It also gives you a Bundle giving the previously saved state of the activity.</a:t>
                      </a:r>
                    </a:p>
                  </a:txBody>
                  <a:tcPr marL="127000" marR="127000" marT="127000" marB="127000"/>
                </a:tc>
                <a:tc>
                  <a:txBody>
                    <a:bodyPr/>
                    <a:lstStyle/>
                    <a:p>
                      <a:pPr algn="l" fontAlgn="base"/>
                      <a:r>
                        <a:rPr lang="en-US">
                          <a:effectLst/>
                          <a:latin typeface="inherit" charset="0"/>
                        </a:rPr>
                        <a:t>onStart()</a:t>
                      </a:r>
                    </a:p>
                  </a:txBody>
                  <a:tcPr marL="127000" marR="127000" marT="127000" marB="127000"/>
                </a:tc>
              </a:tr>
              <a:tr h="598790">
                <a:tc>
                  <a:txBody>
                    <a:bodyPr/>
                    <a:lstStyle/>
                    <a:p>
                      <a:pPr algn="l" fontAlgn="base"/>
                      <a:r>
                        <a:rPr lang="en-US" b="1" i="0" dirty="0" err="1">
                          <a:effectLst/>
                          <a:latin typeface="inherit" charset="0"/>
                        </a:rPr>
                        <a:t>onRestart</a:t>
                      </a:r>
                      <a:r>
                        <a:rPr lang="en-US" b="1" i="0" dirty="0">
                          <a:effectLst/>
                          <a:latin typeface="inherit" charset="0"/>
                        </a:rPr>
                        <a:t>()</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When your activity has been stopped just before it gets started again.</a:t>
                      </a:r>
                    </a:p>
                  </a:txBody>
                  <a:tcPr marL="127000" marR="127000" marT="127000" marB="127000"/>
                </a:tc>
                <a:tc>
                  <a:txBody>
                    <a:bodyPr/>
                    <a:lstStyle/>
                    <a:p>
                      <a:pPr algn="l" fontAlgn="base"/>
                      <a:r>
                        <a:rPr lang="en-US">
                          <a:effectLst/>
                          <a:latin typeface="inherit" charset="0"/>
                        </a:rPr>
                        <a:t>onStart()</a:t>
                      </a:r>
                    </a:p>
                  </a:txBody>
                  <a:tcPr marL="127000" marR="127000" marT="127000" marB="127000"/>
                </a:tc>
              </a:tr>
              <a:tr h="804228">
                <a:tc>
                  <a:txBody>
                    <a:bodyPr/>
                    <a:lstStyle/>
                    <a:p>
                      <a:pPr algn="l" fontAlgn="base"/>
                      <a:r>
                        <a:rPr lang="en-US" b="1" i="0">
                          <a:effectLst/>
                          <a:latin typeface="inherit" charset="0"/>
                        </a:rPr>
                        <a:t>onStart()</a:t>
                      </a:r>
                      <a:endParaRPr lang="en-US">
                        <a:effectLst/>
                        <a:latin typeface="inherit" charset="0"/>
                      </a:endParaRPr>
                    </a:p>
                  </a:txBody>
                  <a:tcPr marL="127000" marR="127000" marT="127000" marB="127000"/>
                </a:tc>
                <a:tc>
                  <a:txBody>
                    <a:bodyPr/>
                    <a:lstStyle/>
                    <a:p>
                      <a:pPr algn="l" fontAlgn="base"/>
                      <a:r>
                        <a:rPr lang="en-US" dirty="0">
                          <a:effectLst/>
                          <a:latin typeface="inherit" charset="0"/>
                        </a:rPr>
                        <a:t>When your activity is becoming visible. It’s followed by </a:t>
                      </a:r>
                      <a:r>
                        <a:rPr lang="en-US" dirty="0" err="1">
                          <a:effectLst/>
                          <a:latin typeface="inherit" charset="0"/>
                        </a:rPr>
                        <a:t>onResume</a:t>
                      </a:r>
                      <a:r>
                        <a:rPr lang="en-US" dirty="0">
                          <a:effectLst/>
                          <a:latin typeface="inherit" charset="0"/>
                        </a:rPr>
                        <a:t>() if the activity comes into the foreground, or </a:t>
                      </a:r>
                      <a:r>
                        <a:rPr lang="en-US" dirty="0" err="1">
                          <a:effectLst/>
                          <a:latin typeface="inherit" charset="0"/>
                        </a:rPr>
                        <a:t>onStop</a:t>
                      </a:r>
                      <a:r>
                        <a:rPr lang="en-US" dirty="0">
                          <a:effectLst/>
                          <a:latin typeface="inherit" charset="0"/>
                        </a:rPr>
                        <a:t>() if the activity is made invisible.</a:t>
                      </a:r>
                    </a:p>
                  </a:txBody>
                  <a:tcPr marL="127000" marR="127000" marT="127000" marB="127000"/>
                </a:tc>
                <a:tc>
                  <a:txBody>
                    <a:bodyPr/>
                    <a:lstStyle/>
                    <a:p>
                      <a:pPr algn="l" fontAlgn="base"/>
                      <a:r>
                        <a:rPr lang="en-US" dirty="0" err="1">
                          <a:effectLst/>
                          <a:latin typeface="inherit" charset="0"/>
                        </a:rPr>
                        <a:t>onResume</a:t>
                      </a:r>
                      <a:r>
                        <a:rPr lang="en-US" dirty="0">
                          <a:effectLst/>
                          <a:latin typeface="inherit" charset="0"/>
                        </a:rPr>
                        <a:t>()or </a:t>
                      </a:r>
                      <a:r>
                        <a:rPr lang="en-US" dirty="0" smtClean="0">
                          <a:effectLst/>
                          <a:latin typeface="inherit" charset="0"/>
                        </a:rPr>
                        <a:t/>
                      </a:r>
                      <a:br>
                        <a:rPr lang="en-US" dirty="0" smtClean="0">
                          <a:effectLst/>
                          <a:latin typeface="inherit" charset="0"/>
                        </a:rPr>
                      </a:br>
                      <a:r>
                        <a:rPr lang="en-US" dirty="0" err="1" smtClean="0">
                          <a:effectLst/>
                          <a:latin typeface="inherit" charset="0"/>
                        </a:rPr>
                        <a:t>onStop</a:t>
                      </a:r>
                      <a:r>
                        <a:rPr lang="en-US" dirty="0">
                          <a:effectLst/>
                          <a:latin typeface="inherit" charset="0"/>
                        </a:rPr>
                        <a:t>()</a:t>
                      </a:r>
                    </a:p>
                  </a:txBody>
                  <a:tcPr marL="127000" marR="127000" marT="127000" marB="127000"/>
                </a:tc>
              </a:tr>
              <a:tr h="598790">
                <a:tc>
                  <a:txBody>
                    <a:bodyPr/>
                    <a:lstStyle/>
                    <a:p>
                      <a:pPr algn="l" fontAlgn="base"/>
                      <a:r>
                        <a:rPr lang="en-US" b="1" i="0">
                          <a:effectLst/>
                          <a:latin typeface="inherit" charset="0"/>
                        </a:rPr>
                        <a:t>onResume()</a:t>
                      </a:r>
                      <a:endParaRPr lang="en-US">
                        <a:effectLst/>
                        <a:latin typeface="inherit" charset="0"/>
                      </a:endParaRPr>
                    </a:p>
                  </a:txBody>
                  <a:tcPr marL="127000" marR="127000" marT="127000" marB="127000"/>
                </a:tc>
                <a:tc>
                  <a:txBody>
                    <a:bodyPr/>
                    <a:lstStyle/>
                    <a:p>
                      <a:pPr algn="l" fontAlgn="base"/>
                      <a:r>
                        <a:rPr lang="en-US" dirty="0">
                          <a:effectLst/>
                          <a:latin typeface="inherit" charset="0"/>
                        </a:rPr>
                        <a:t>When your activity is in the foreground.</a:t>
                      </a:r>
                    </a:p>
                  </a:txBody>
                  <a:tcPr marL="127000" marR="127000" marT="127000" marB="127000"/>
                </a:tc>
                <a:tc>
                  <a:txBody>
                    <a:bodyPr/>
                    <a:lstStyle/>
                    <a:p>
                      <a:pPr algn="l" fontAlgn="base"/>
                      <a:r>
                        <a:rPr lang="en-US">
                          <a:effectLst/>
                          <a:latin typeface="inherit" charset="0"/>
                        </a:rPr>
                        <a:t>onPause()</a:t>
                      </a:r>
                    </a:p>
                  </a:txBody>
                  <a:tcPr marL="127000" marR="127000" marT="127000" marB="127000"/>
                </a:tc>
              </a:tr>
              <a:tr h="1353953">
                <a:tc>
                  <a:txBody>
                    <a:bodyPr/>
                    <a:lstStyle/>
                    <a:p>
                      <a:pPr algn="l" fontAlgn="base"/>
                      <a:r>
                        <a:rPr lang="en-US" b="1" i="0">
                          <a:effectLst/>
                          <a:latin typeface="inherit" charset="0"/>
                        </a:rPr>
                        <a:t>onPause()</a:t>
                      </a:r>
                      <a:endParaRPr lang="en-US">
                        <a:effectLst/>
                        <a:latin typeface="inherit" charset="0"/>
                      </a:endParaRPr>
                    </a:p>
                  </a:txBody>
                  <a:tcPr marL="127000" marR="127000" marT="127000" marB="127000"/>
                </a:tc>
                <a:tc>
                  <a:txBody>
                    <a:bodyPr/>
                    <a:lstStyle/>
                    <a:p>
                      <a:pPr algn="l" fontAlgn="base"/>
                      <a:r>
                        <a:rPr lang="en-US" dirty="0">
                          <a:effectLst/>
                          <a:latin typeface="inherit" charset="0"/>
                        </a:rPr>
                        <a:t>When your activity is no longer in the foreground because another activity is resuming. The next activity isn’t resumed until this method finishes, so any code in this method needs to be quick. It’s followed by </a:t>
                      </a:r>
                      <a:r>
                        <a:rPr lang="en-US" dirty="0" err="1">
                          <a:effectLst/>
                          <a:latin typeface="inherit" charset="0"/>
                        </a:rPr>
                        <a:t>onResume</a:t>
                      </a:r>
                      <a:r>
                        <a:rPr lang="en-US" dirty="0">
                          <a:effectLst/>
                          <a:latin typeface="inherit" charset="0"/>
                        </a:rPr>
                        <a:t>() if the activity returns to the foreground, or </a:t>
                      </a:r>
                      <a:r>
                        <a:rPr lang="en-US" dirty="0" err="1">
                          <a:effectLst/>
                          <a:latin typeface="inherit" charset="0"/>
                        </a:rPr>
                        <a:t>onStop</a:t>
                      </a:r>
                      <a:r>
                        <a:rPr lang="en-US" dirty="0">
                          <a:effectLst/>
                          <a:latin typeface="inherit" charset="0"/>
                        </a:rPr>
                        <a:t>() if it becomes invisible.</a:t>
                      </a:r>
                    </a:p>
                  </a:txBody>
                  <a:tcPr marL="127000" marR="127000" marT="127000" marB="127000"/>
                </a:tc>
                <a:tc>
                  <a:txBody>
                    <a:bodyPr/>
                    <a:lstStyle/>
                    <a:p>
                      <a:pPr algn="l" fontAlgn="base"/>
                      <a:r>
                        <a:rPr lang="en-US" dirty="0" err="1">
                          <a:effectLst/>
                          <a:latin typeface="inherit" charset="0"/>
                        </a:rPr>
                        <a:t>onResume</a:t>
                      </a:r>
                      <a:r>
                        <a:rPr lang="en-US" dirty="0">
                          <a:effectLst/>
                          <a:latin typeface="inherit" charset="0"/>
                        </a:rPr>
                        <a:t>()or </a:t>
                      </a:r>
                      <a:r>
                        <a:rPr lang="en-US" dirty="0" smtClean="0">
                          <a:effectLst/>
                          <a:latin typeface="inherit" charset="0"/>
                        </a:rPr>
                        <a:t/>
                      </a:r>
                      <a:br>
                        <a:rPr lang="en-US" dirty="0" smtClean="0">
                          <a:effectLst/>
                          <a:latin typeface="inherit" charset="0"/>
                        </a:rPr>
                      </a:br>
                      <a:r>
                        <a:rPr lang="en-US" dirty="0" err="1" smtClean="0">
                          <a:effectLst/>
                          <a:latin typeface="inherit" charset="0"/>
                        </a:rPr>
                        <a:t>onStop</a:t>
                      </a:r>
                      <a:r>
                        <a:rPr lang="en-US" dirty="0">
                          <a:effectLst/>
                          <a:latin typeface="inherit" charset="0"/>
                        </a:rPr>
                        <a:t>()</a:t>
                      </a:r>
                    </a:p>
                  </a:txBody>
                  <a:tcPr marL="127000" marR="127000" marT="127000" marB="127000"/>
                </a:tc>
              </a:tr>
              <a:tr h="1079090">
                <a:tc>
                  <a:txBody>
                    <a:bodyPr/>
                    <a:lstStyle/>
                    <a:p>
                      <a:pPr algn="l" fontAlgn="base"/>
                      <a:r>
                        <a:rPr lang="en-US" b="1" i="0">
                          <a:effectLst/>
                          <a:latin typeface="inherit" charset="0"/>
                        </a:rPr>
                        <a:t>onStop()</a:t>
                      </a:r>
                      <a:endParaRPr lang="en-US">
                        <a:effectLst/>
                        <a:latin typeface="inherit" charset="0"/>
                      </a:endParaRPr>
                    </a:p>
                  </a:txBody>
                  <a:tcPr marL="127000" marR="127000" marT="127000" marB="127000"/>
                </a:tc>
                <a:tc>
                  <a:txBody>
                    <a:bodyPr/>
                    <a:lstStyle/>
                    <a:p>
                      <a:pPr algn="l" fontAlgn="base"/>
                      <a:r>
                        <a:rPr lang="en-US" dirty="0">
                          <a:effectLst/>
                          <a:latin typeface="inherit" charset="0"/>
                        </a:rPr>
                        <a:t>When the activity is no longer visible. This can be because another activity is covering it, or because the activity’s being destroyed. It’s followed </a:t>
                      </a:r>
                      <a:r>
                        <a:rPr lang="en-US" dirty="0" err="1">
                          <a:effectLst/>
                          <a:latin typeface="inherit" charset="0"/>
                        </a:rPr>
                        <a:t>byonRestart</a:t>
                      </a:r>
                      <a:r>
                        <a:rPr lang="en-US" dirty="0">
                          <a:effectLst/>
                          <a:latin typeface="inherit" charset="0"/>
                        </a:rPr>
                        <a:t>() if the activity becomes visible again, or </a:t>
                      </a:r>
                      <a:r>
                        <a:rPr lang="en-US" dirty="0" err="1">
                          <a:effectLst/>
                          <a:latin typeface="inherit" charset="0"/>
                        </a:rPr>
                        <a:t>onDestroy</a:t>
                      </a:r>
                      <a:r>
                        <a:rPr lang="en-US" dirty="0">
                          <a:effectLst/>
                          <a:latin typeface="inherit" charset="0"/>
                        </a:rPr>
                        <a:t>() if the activity is going to be destroyed.</a:t>
                      </a:r>
                    </a:p>
                  </a:txBody>
                  <a:tcPr marL="127000" marR="127000" marT="127000" marB="127000"/>
                </a:tc>
                <a:tc>
                  <a:txBody>
                    <a:bodyPr/>
                    <a:lstStyle/>
                    <a:p>
                      <a:pPr algn="l" fontAlgn="base"/>
                      <a:r>
                        <a:rPr lang="en-US" dirty="0" err="1">
                          <a:effectLst/>
                          <a:latin typeface="inherit" charset="0"/>
                        </a:rPr>
                        <a:t>onRestart</a:t>
                      </a:r>
                      <a:r>
                        <a:rPr lang="en-US" dirty="0" smtClean="0">
                          <a:effectLst/>
                          <a:latin typeface="inherit" charset="0"/>
                        </a:rPr>
                        <a:t>() or</a:t>
                      </a:r>
                      <a:br>
                        <a:rPr lang="en-US" dirty="0" smtClean="0">
                          <a:effectLst/>
                          <a:latin typeface="inherit" charset="0"/>
                        </a:rPr>
                      </a:br>
                      <a:r>
                        <a:rPr lang="en-US" dirty="0" err="1" smtClean="0">
                          <a:effectLst/>
                          <a:latin typeface="inherit" charset="0"/>
                        </a:rPr>
                        <a:t>onDestroy</a:t>
                      </a:r>
                      <a:r>
                        <a:rPr lang="en-US" dirty="0">
                          <a:effectLst/>
                          <a:latin typeface="inherit" charset="0"/>
                        </a:rPr>
                        <a:t>()</a:t>
                      </a:r>
                    </a:p>
                  </a:txBody>
                  <a:tcPr marL="127000" marR="127000" marT="127000" marB="127000"/>
                </a:tc>
              </a:tr>
              <a:tr h="598790">
                <a:tc>
                  <a:txBody>
                    <a:bodyPr/>
                    <a:lstStyle/>
                    <a:p>
                      <a:pPr algn="l" fontAlgn="base"/>
                      <a:r>
                        <a:rPr lang="en-US" b="1" i="0">
                          <a:effectLst/>
                          <a:latin typeface="inherit" charset="0"/>
                        </a:rPr>
                        <a:t>onDestroy()</a:t>
                      </a:r>
                      <a:endParaRPr lang="en-US">
                        <a:effectLst/>
                        <a:latin typeface="inherit" charset="0"/>
                      </a:endParaRPr>
                    </a:p>
                  </a:txBody>
                  <a:tcPr marL="127000" marR="127000" marT="127000" marB="127000"/>
                </a:tc>
                <a:tc>
                  <a:txBody>
                    <a:bodyPr/>
                    <a:lstStyle/>
                    <a:p>
                      <a:pPr algn="l" fontAlgn="base"/>
                      <a:r>
                        <a:rPr lang="en-US">
                          <a:effectLst/>
                          <a:latin typeface="inherit" charset="0"/>
                        </a:rPr>
                        <a:t>When your activity is about to be destroyed or because the activity is finishing.</a:t>
                      </a:r>
                    </a:p>
                  </a:txBody>
                  <a:tcPr marL="127000" marR="127000" marT="127000" marB="127000"/>
                </a:tc>
                <a:tc>
                  <a:txBody>
                    <a:bodyPr/>
                    <a:lstStyle/>
                    <a:p>
                      <a:pPr algn="l" fontAlgn="base"/>
                      <a:r>
                        <a:rPr lang="en-US" dirty="0">
                          <a:effectLst/>
                          <a:latin typeface="inherit" charset="0"/>
                        </a:rPr>
                        <a:t>None</a:t>
                      </a:r>
                    </a:p>
                  </a:txBody>
                  <a:tcPr marL="127000" marR="127000" marT="127000" marB="127000"/>
                </a:tc>
              </a:tr>
            </a:tbl>
          </a:graphicData>
        </a:graphic>
      </p:graphicFrame>
    </p:spTree>
    <p:extLst>
      <p:ext uri="{BB962C8B-B14F-4D97-AF65-F5344CB8AC3E}">
        <p14:creationId xmlns:p14="http://schemas.microsoft.com/office/powerpoint/2010/main" val="6331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1295400" y="305612"/>
            <a:ext cx="8588189" cy="6552388"/>
          </a:xfrm>
          <a:prstGeom prst="rect">
            <a:avLst/>
          </a:prstGeom>
        </p:spPr>
      </p:pic>
    </p:spTree>
    <p:extLst>
      <p:ext uri="{BB962C8B-B14F-4D97-AF65-F5344CB8AC3E}">
        <p14:creationId xmlns:p14="http://schemas.microsoft.com/office/powerpoint/2010/main" val="161303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Bullet Points</a:t>
            </a:r>
            <a:endParaRPr lang="en-US" dirty="0"/>
          </a:p>
        </p:txBody>
      </p:sp>
      <p:sp>
        <p:nvSpPr>
          <p:cNvPr id="3" name="Content Placeholder 2"/>
          <p:cNvSpPr>
            <a:spLocks noGrp="1"/>
          </p:cNvSpPr>
          <p:nvPr>
            <p:ph idx="1"/>
          </p:nvPr>
        </p:nvSpPr>
        <p:spPr/>
        <p:txBody>
          <a:bodyPr>
            <a:normAutofit lnSpcReduction="10000"/>
          </a:bodyPr>
          <a:lstStyle/>
          <a:p>
            <a:r>
              <a:rPr lang="en-US" dirty="0" smtClean="0"/>
              <a:t>Each </a:t>
            </a:r>
            <a:r>
              <a:rPr lang="en-US" dirty="0"/>
              <a:t>app runs in its own process by default</a:t>
            </a:r>
            <a:r>
              <a:rPr lang="en-US" dirty="0" smtClean="0"/>
              <a:t>.</a:t>
            </a:r>
          </a:p>
          <a:p>
            <a:r>
              <a:rPr lang="en-US" dirty="0" smtClean="0"/>
              <a:t>Only </a:t>
            </a:r>
            <a:r>
              <a:rPr lang="en-US" dirty="0"/>
              <a:t>the main thread can update the user interface</a:t>
            </a:r>
            <a:r>
              <a:rPr lang="en-US" dirty="0" smtClean="0"/>
              <a:t>.</a:t>
            </a:r>
          </a:p>
          <a:p>
            <a:r>
              <a:rPr lang="en-US" dirty="0" smtClean="0"/>
              <a:t>Use </a:t>
            </a:r>
            <a:r>
              <a:rPr lang="en-US" dirty="0"/>
              <a:t>a Handler to schedule code, or post code to a different thread</a:t>
            </a:r>
            <a:r>
              <a:rPr lang="en-US" dirty="0" smtClean="0"/>
              <a:t>.</a:t>
            </a:r>
          </a:p>
          <a:p>
            <a:r>
              <a:rPr lang="en-US" dirty="0" smtClean="0"/>
              <a:t>A </a:t>
            </a:r>
            <a:r>
              <a:rPr lang="en-US" dirty="0"/>
              <a:t>device configuration change results in the activity being destroyed and re-created</a:t>
            </a:r>
            <a:r>
              <a:rPr lang="en-US" dirty="0" smtClean="0"/>
              <a:t>.</a:t>
            </a:r>
          </a:p>
          <a:p>
            <a:r>
              <a:rPr lang="en-US" dirty="0" smtClean="0"/>
              <a:t>Your </a:t>
            </a:r>
            <a:r>
              <a:rPr lang="en-US" dirty="0"/>
              <a:t>activity inherits the lifecycle methods from the Android Activity class. If you override any of these methods, you need to call up to the method in the superclass</a:t>
            </a:r>
            <a:r>
              <a:rPr lang="en-US" dirty="0" smtClean="0"/>
              <a:t>.</a:t>
            </a:r>
          </a:p>
          <a:p>
            <a:r>
              <a:rPr lang="en-US" dirty="0" err="1" smtClean="0"/>
              <a:t>onSaveInstanceState</a:t>
            </a:r>
            <a:r>
              <a:rPr lang="en-US" dirty="0" smtClean="0"/>
              <a:t>(Bundle</a:t>
            </a:r>
            <a:r>
              <a:rPr lang="en-US" dirty="0"/>
              <a:t>) enables your activity to save its state before the activity gets destroyed. </a:t>
            </a:r>
            <a:endParaRPr lang="en-US" dirty="0" smtClean="0"/>
          </a:p>
        </p:txBody>
      </p:sp>
    </p:spTree>
    <p:extLst>
      <p:ext uri="{BB962C8B-B14F-4D97-AF65-F5344CB8AC3E}">
        <p14:creationId xmlns:p14="http://schemas.microsoft.com/office/powerpoint/2010/main" val="146244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Bullet Points</a:t>
            </a:r>
            <a:endParaRPr lang="en-US" dirty="0"/>
          </a:p>
        </p:txBody>
      </p:sp>
      <p:sp>
        <p:nvSpPr>
          <p:cNvPr id="3" name="Content Placeholder 2"/>
          <p:cNvSpPr>
            <a:spLocks noGrp="1"/>
          </p:cNvSpPr>
          <p:nvPr>
            <p:ph idx="1"/>
          </p:nvPr>
        </p:nvSpPr>
        <p:spPr/>
        <p:txBody>
          <a:bodyPr>
            <a:normAutofit/>
          </a:bodyPr>
          <a:lstStyle/>
          <a:p>
            <a:r>
              <a:rPr lang="en-US" dirty="0"/>
              <a:t>You can use the Bundle to restore state in </a:t>
            </a:r>
            <a:r>
              <a:rPr lang="en-US" dirty="0" err="1"/>
              <a:t>onCreate</a:t>
            </a:r>
            <a:r>
              <a:rPr lang="en-US" dirty="0"/>
              <a:t>().</a:t>
            </a:r>
          </a:p>
          <a:p>
            <a:r>
              <a:rPr lang="en-US" dirty="0"/>
              <a:t>You add values to a Bundle using </a:t>
            </a:r>
            <a:r>
              <a:rPr lang="en-US" dirty="0" err="1"/>
              <a:t>bundle.put</a:t>
            </a:r>
            <a:r>
              <a:rPr lang="en-US" dirty="0"/>
              <a:t>*("name", value). You retrieve values from the bundle using </a:t>
            </a:r>
            <a:r>
              <a:rPr lang="en-US" dirty="0" err="1"/>
              <a:t>bundle.get</a:t>
            </a:r>
            <a:r>
              <a:rPr lang="en-US" dirty="0"/>
              <a:t>*("name").</a:t>
            </a:r>
          </a:p>
          <a:p>
            <a:r>
              <a:rPr lang="en-US" dirty="0" err="1" smtClean="0"/>
              <a:t>onCreate</a:t>
            </a:r>
            <a:r>
              <a:rPr lang="en-US" dirty="0"/>
              <a:t>() and </a:t>
            </a:r>
            <a:r>
              <a:rPr lang="en-US" dirty="0" err="1"/>
              <a:t>onDestroy</a:t>
            </a:r>
            <a:r>
              <a:rPr lang="en-US" dirty="0"/>
              <a:t>(), deal with the birth and death of the activity.</a:t>
            </a:r>
          </a:p>
          <a:p>
            <a:r>
              <a:rPr lang="en-US" dirty="0" err="1"/>
              <a:t>onRestart</a:t>
            </a:r>
            <a:r>
              <a:rPr lang="en-US" dirty="0"/>
              <a:t>(), </a:t>
            </a:r>
            <a:r>
              <a:rPr lang="en-US" dirty="0" err="1"/>
              <a:t>onStart</a:t>
            </a:r>
            <a:r>
              <a:rPr lang="en-US" dirty="0"/>
              <a:t>() and </a:t>
            </a:r>
            <a:r>
              <a:rPr lang="en-US" dirty="0" err="1"/>
              <a:t>onStop</a:t>
            </a:r>
            <a:r>
              <a:rPr lang="en-US" dirty="0"/>
              <a:t>() deal with the visibility of the activity.</a:t>
            </a:r>
          </a:p>
          <a:p>
            <a:r>
              <a:rPr lang="en-US" dirty="0" err="1"/>
              <a:t>onResume</a:t>
            </a:r>
            <a:r>
              <a:rPr lang="en-US" dirty="0"/>
              <a:t>() and </a:t>
            </a:r>
            <a:r>
              <a:rPr lang="en-US" dirty="0" err="1"/>
              <a:t>onPause</a:t>
            </a:r>
            <a:r>
              <a:rPr lang="en-US" dirty="0"/>
              <a:t>() deal with when the activity gains and loses the focus.</a:t>
            </a:r>
          </a:p>
        </p:txBody>
      </p:sp>
    </p:spTree>
    <p:extLst>
      <p:ext uri="{BB962C8B-B14F-4D97-AF65-F5344CB8AC3E}">
        <p14:creationId xmlns:p14="http://schemas.microsoft.com/office/powerpoint/2010/main" val="150996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2" name="Picture 1"/>
          <p:cNvPicPr>
            <a:picLocks noChangeAspect="1"/>
          </p:cNvPicPr>
          <p:nvPr/>
        </p:nvPicPr>
        <p:blipFill>
          <a:blip r:embed="rId3"/>
          <a:stretch>
            <a:fillRect/>
          </a:stretch>
        </p:blipFill>
        <p:spPr>
          <a:xfrm>
            <a:off x="871444" y="127000"/>
            <a:ext cx="10198100" cy="6731000"/>
          </a:xfrm>
          <a:prstGeom prst="rect">
            <a:avLst/>
          </a:prstGeom>
        </p:spPr>
      </p:pic>
    </p:spTree>
    <p:extLst>
      <p:ext uri="{BB962C8B-B14F-4D97-AF65-F5344CB8AC3E}">
        <p14:creationId xmlns:p14="http://schemas.microsoft.com/office/powerpoint/2010/main" val="1845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a:t>
            </a:r>
            <a:endParaRPr lang="en-US" dirty="0"/>
          </a:p>
        </p:txBody>
      </p:sp>
      <p:pic>
        <p:nvPicPr>
          <p:cNvPr id="5" name="Picture 4"/>
          <p:cNvPicPr>
            <a:picLocks noChangeAspect="1"/>
          </p:cNvPicPr>
          <p:nvPr/>
        </p:nvPicPr>
        <p:blipFill>
          <a:blip r:embed="rId3"/>
          <a:stretch>
            <a:fillRect/>
          </a:stretch>
        </p:blipFill>
        <p:spPr>
          <a:xfrm>
            <a:off x="2346629" y="1855461"/>
            <a:ext cx="6492571" cy="4191592"/>
          </a:xfrm>
          <a:prstGeom prst="rect">
            <a:avLst/>
          </a:prstGeom>
        </p:spPr>
      </p:pic>
    </p:spTree>
    <p:extLst>
      <p:ext uri="{BB962C8B-B14F-4D97-AF65-F5344CB8AC3E}">
        <p14:creationId xmlns:p14="http://schemas.microsoft.com/office/powerpoint/2010/main" val="10492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3" name="Picture 2"/>
          <p:cNvPicPr>
            <a:picLocks noChangeAspect="1"/>
          </p:cNvPicPr>
          <p:nvPr/>
        </p:nvPicPr>
        <p:blipFill>
          <a:blip r:embed="rId3"/>
          <a:stretch>
            <a:fillRect/>
          </a:stretch>
        </p:blipFill>
        <p:spPr>
          <a:xfrm>
            <a:off x="3735668" y="2029759"/>
            <a:ext cx="4254500" cy="3479800"/>
          </a:xfrm>
          <a:prstGeom prst="rect">
            <a:avLst/>
          </a:prstGeom>
        </p:spPr>
      </p:pic>
    </p:spTree>
    <p:extLst>
      <p:ext uri="{BB962C8B-B14F-4D97-AF65-F5344CB8AC3E}">
        <p14:creationId xmlns:p14="http://schemas.microsoft.com/office/powerpoint/2010/main" val="5489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Linear</a:t>
            </a:r>
            <a:endParaRPr lang="en-US" dirty="0"/>
          </a:p>
        </p:txBody>
      </p:sp>
      <p:pic>
        <p:nvPicPr>
          <p:cNvPr id="4" name="Picture 3"/>
          <p:cNvPicPr>
            <a:picLocks noChangeAspect="1"/>
          </p:cNvPicPr>
          <p:nvPr/>
        </p:nvPicPr>
        <p:blipFill>
          <a:blip r:embed="rId3"/>
          <a:stretch>
            <a:fillRect/>
          </a:stretch>
        </p:blipFill>
        <p:spPr>
          <a:xfrm>
            <a:off x="3298264" y="1646238"/>
            <a:ext cx="5308600" cy="4395974"/>
          </a:xfrm>
          <a:prstGeom prst="rect">
            <a:avLst/>
          </a:prstGeom>
        </p:spPr>
      </p:pic>
    </p:spTree>
    <p:extLst>
      <p:ext uri="{BB962C8B-B14F-4D97-AF65-F5344CB8AC3E}">
        <p14:creationId xmlns:p14="http://schemas.microsoft.com/office/powerpoint/2010/main" val="11548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Grid</a:t>
            </a:r>
            <a:endParaRPr lang="en-US" dirty="0"/>
          </a:p>
        </p:txBody>
      </p:sp>
      <p:pic>
        <p:nvPicPr>
          <p:cNvPr id="3" name="Picture 2"/>
          <p:cNvPicPr>
            <a:picLocks noChangeAspect="1"/>
          </p:cNvPicPr>
          <p:nvPr/>
        </p:nvPicPr>
        <p:blipFill>
          <a:blip r:embed="rId3"/>
          <a:stretch>
            <a:fillRect/>
          </a:stretch>
        </p:blipFill>
        <p:spPr>
          <a:xfrm>
            <a:off x="3638550" y="2094006"/>
            <a:ext cx="4914900" cy="3530600"/>
          </a:xfrm>
          <a:prstGeom prst="rect">
            <a:avLst/>
          </a:prstGeom>
        </p:spPr>
      </p:pic>
    </p:spTree>
    <p:extLst>
      <p:ext uri="{BB962C8B-B14F-4D97-AF65-F5344CB8AC3E}">
        <p14:creationId xmlns:p14="http://schemas.microsoft.com/office/powerpoint/2010/main" val="35248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4" name="Picture 3"/>
          <p:cNvPicPr>
            <a:picLocks noChangeAspect="1"/>
          </p:cNvPicPr>
          <p:nvPr/>
        </p:nvPicPr>
        <p:blipFill>
          <a:blip r:embed="rId3"/>
          <a:stretch>
            <a:fillRect/>
          </a:stretch>
        </p:blipFill>
        <p:spPr>
          <a:xfrm>
            <a:off x="425450" y="2444750"/>
            <a:ext cx="11341100" cy="1968500"/>
          </a:xfrm>
          <a:prstGeom prst="rect">
            <a:avLst/>
          </a:prstGeom>
        </p:spPr>
      </p:pic>
    </p:spTree>
    <p:extLst>
      <p:ext uri="{BB962C8B-B14F-4D97-AF65-F5344CB8AC3E}">
        <p14:creationId xmlns:p14="http://schemas.microsoft.com/office/powerpoint/2010/main" val="201557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3" name="Picture 2"/>
          <p:cNvPicPr>
            <a:picLocks noChangeAspect="1"/>
          </p:cNvPicPr>
          <p:nvPr/>
        </p:nvPicPr>
        <p:blipFill>
          <a:blip r:embed="rId3"/>
          <a:stretch>
            <a:fillRect/>
          </a:stretch>
        </p:blipFill>
        <p:spPr>
          <a:xfrm>
            <a:off x="908050" y="2041712"/>
            <a:ext cx="10375900" cy="3276600"/>
          </a:xfrm>
          <a:prstGeom prst="rect">
            <a:avLst/>
          </a:prstGeom>
        </p:spPr>
      </p:pic>
    </p:spTree>
    <p:extLst>
      <p:ext uri="{BB962C8B-B14F-4D97-AF65-F5344CB8AC3E}">
        <p14:creationId xmlns:p14="http://schemas.microsoft.com/office/powerpoint/2010/main" val="67789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4" name="Picture 3"/>
          <p:cNvPicPr>
            <a:picLocks noChangeAspect="1"/>
          </p:cNvPicPr>
          <p:nvPr/>
        </p:nvPicPr>
        <p:blipFill>
          <a:blip r:embed="rId3"/>
          <a:stretch>
            <a:fillRect/>
          </a:stretch>
        </p:blipFill>
        <p:spPr>
          <a:xfrm>
            <a:off x="508000" y="1646238"/>
            <a:ext cx="10388600" cy="2654300"/>
          </a:xfrm>
          <a:prstGeom prst="rect">
            <a:avLst/>
          </a:prstGeom>
        </p:spPr>
      </p:pic>
      <p:pic>
        <p:nvPicPr>
          <p:cNvPr id="5" name="Picture 4"/>
          <p:cNvPicPr>
            <a:picLocks noChangeAspect="1"/>
          </p:cNvPicPr>
          <p:nvPr/>
        </p:nvPicPr>
        <p:blipFill>
          <a:blip r:embed="rId4"/>
          <a:stretch>
            <a:fillRect/>
          </a:stretch>
        </p:blipFill>
        <p:spPr>
          <a:xfrm>
            <a:off x="1990911" y="4697359"/>
            <a:ext cx="9931400" cy="1168400"/>
          </a:xfrm>
          <a:prstGeom prst="rect">
            <a:avLst/>
          </a:prstGeom>
        </p:spPr>
      </p:pic>
    </p:spTree>
    <p:extLst>
      <p:ext uri="{BB962C8B-B14F-4D97-AF65-F5344CB8AC3E}">
        <p14:creationId xmlns:p14="http://schemas.microsoft.com/office/powerpoint/2010/main" val="83371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3" name="Picture 2"/>
          <p:cNvPicPr>
            <a:picLocks noChangeAspect="1"/>
          </p:cNvPicPr>
          <p:nvPr/>
        </p:nvPicPr>
        <p:blipFill>
          <a:blip r:embed="rId3"/>
          <a:stretch>
            <a:fillRect/>
          </a:stretch>
        </p:blipFill>
        <p:spPr>
          <a:xfrm>
            <a:off x="698500" y="2229224"/>
            <a:ext cx="10795000" cy="2794000"/>
          </a:xfrm>
          <a:prstGeom prst="rect">
            <a:avLst/>
          </a:prstGeom>
        </p:spPr>
      </p:pic>
    </p:spTree>
    <p:extLst>
      <p:ext uri="{BB962C8B-B14F-4D97-AF65-F5344CB8AC3E}">
        <p14:creationId xmlns:p14="http://schemas.microsoft.com/office/powerpoint/2010/main" val="138293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4" name="Picture 3"/>
          <p:cNvPicPr>
            <a:picLocks noChangeAspect="1"/>
          </p:cNvPicPr>
          <p:nvPr/>
        </p:nvPicPr>
        <p:blipFill>
          <a:blip r:embed="rId3"/>
          <a:stretch>
            <a:fillRect/>
          </a:stretch>
        </p:blipFill>
        <p:spPr>
          <a:xfrm>
            <a:off x="514350" y="1646238"/>
            <a:ext cx="11163300" cy="4343400"/>
          </a:xfrm>
          <a:prstGeom prst="rect">
            <a:avLst/>
          </a:prstGeom>
        </p:spPr>
      </p:pic>
    </p:spTree>
    <p:extLst>
      <p:ext uri="{BB962C8B-B14F-4D97-AF65-F5344CB8AC3E}">
        <p14:creationId xmlns:p14="http://schemas.microsoft.com/office/powerpoint/2010/main" val="192097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44596294"/>
              </p:ext>
            </p:extLst>
          </p:nvPr>
        </p:nvGraphicFramePr>
        <p:xfrm>
          <a:off x="418353" y="343148"/>
          <a:ext cx="8128000" cy="5440680"/>
        </p:xfrm>
        <a:graphic>
          <a:graphicData uri="http://schemas.openxmlformats.org/drawingml/2006/table">
            <a:tbl>
              <a:tblPr firstRow="1" bandRow="1">
                <a:tableStyleId>{69012ECD-51FC-41F1-AA8D-1B2483CD663E}</a:tableStyleId>
              </a:tblPr>
              <a:tblGrid>
                <a:gridCol w="3759200"/>
                <a:gridCol w="4368800"/>
              </a:tblGrid>
              <a:tr h="370840">
                <a:tc>
                  <a:txBody>
                    <a:bodyPr/>
                    <a:lstStyle/>
                    <a:p>
                      <a:pPr algn="l" fontAlgn="base"/>
                      <a:r>
                        <a:rPr lang="en-US">
                          <a:effectLst/>
                          <a:latin typeface="inherit" charset="0"/>
                        </a:rPr>
                        <a:t>Attribute</a:t>
                      </a:r>
                    </a:p>
                  </a:txBody>
                  <a:tcPr/>
                </a:tc>
                <a:tc>
                  <a:txBody>
                    <a:bodyPr/>
                    <a:lstStyle/>
                    <a:p>
                      <a:pPr algn="l" fontAlgn="base"/>
                      <a:r>
                        <a:rPr lang="en-US">
                          <a:effectLst/>
                          <a:latin typeface="inherit" charset="0"/>
                        </a:rPr>
                        <a:t>What it does</a:t>
                      </a:r>
                    </a:p>
                  </a:txBody>
                  <a:tcPr/>
                </a:tc>
              </a:tr>
              <a:tr h="370840">
                <a:tc>
                  <a:txBody>
                    <a:bodyPr/>
                    <a:lstStyle/>
                    <a:p>
                      <a:pPr algn="l" fontAlgn="base"/>
                      <a:r>
                        <a:rPr lang="en-US" b="1" i="0" dirty="0">
                          <a:effectLst/>
                          <a:latin typeface="inherit" charset="0"/>
                        </a:rPr>
                        <a:t>android: </a:t>
                      </a:r>
                      <a:r>
                        <a:rPr lang="en-US" b="1" i="0" dirty="0" err="1">
                          <a:effectLst/>
                          <a:latin typeface="inherit" charset="0"/>
                        </a:rPr>
                        <a:t>layout_alignParentBottom</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bottom edge of the view to the bottom edge of the parent.</a:t>
                      </a:r>
                    </a:p>
                  </a:txBody>
                  <a:tcPr marL="127000" marR="127000" marT="127000" marB="127000"/>
                </a:tc>
              </a:tr>
              <a:tr h="370840">
                <a:tc>
                  <a:txBody>
                    <a:bodyPr/>
                    <a:lstStyle/>
                    <a:p>
                      <a:pPr algn="l" fontAlgn="base"/>
                      <a:r>
                        <a:rPr lang="en-US" b="1" i="0" dirty="0">
                          <a:effectLst/>
                          <a:latin typeface="inherit" charset="0"/>
                        </a:rPr>
                        <a:t>android: </a:t>
                      </a:r>
                      <a:r>
                        <a:rPr lang="en-US" b="1" i="0" dirty="0" err="1">
                          <a:effectLst/>
                          <a:latin typeface="inherit" charset="0"/>
                        </a:rPr>
                        <a:t>layout_alignParentLeft</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left edge of the view to the left edge of the parent.</a:t>
                      </a:r>
                    </a:p>
                  </a:txBody>
                  <a:tcPr marL="127000" marR="127000" marT="127000" marB="127000"/>
                </a:tc>
              </a:tr>
              <a:tr h="370840">
                <a:tc>
                  <a:txBody>
                    <a:bodyPr/>
                    <a:lstStyle/>
                    <a:p>
                      <a:pPr algn="l" fontAlgn="base"/>
                      <a:r>
                        <a:rPr lang="en-US" b="1" i="0">
                          <a:effectLst/>
                          <a:latin typeface="inherit" charset="0"/>
                        </a:rPr>
                        <a:t>android: layout_alignParentRight</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right edge of the view to the right edge of the parent.</a:t>
                      </a:r>
                    </a:p>
                  </a:txBody>
                  <a:tcPr marL="127000" marR="127000" marT="127000" marB="127000"/>
                </a:tc>
              </a:tr>
              <a:tr h="370840">
                <a:tc>
                  <a:txBody>
                    <a:bodyPr/>
                    <a:lstStyle/>
                    <a:p>
                      <a:pPr algn="l" fontAlgn="base"/>
                      <a:r>
                        <a:rPr lang="en-US" b="1" i="0">
                          <a:effectLst/>
                          <a:latin typeface="inherit" charset="0"/>
                        </a:rPr>
                        <a:t>android: layout_alignParentTop</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top edge of the view to the top edge of the parent.</a:t>
                      </a:r>
                    </a:p>
                  </a:txBody>
                  <a:tcPr marL="127000" marR="127000" marT="127000" marB="127000"/>
                </a:tc>
              </a:tr>
              <a:tr h="370840">
                <a:tc>
                  <a:txBody>
                    <a:bodyPr/>
                    <a:lstStyle/>
                    <a:p>
                      <a:pPr algn="l" fontAlgn="base"/>
                      <a:r>
                        <a:rPr lang="en-US" b="1" i="0">
                          <a:effectLst/>
                          <a:latin typeface="inherit" charset="0"/>
                        </a:rPr>
                        <a:t>android: layout_centerInParent</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 horizontally and vertically in the parent.</a:t>
                      </a:r>
                    </a:p>
                  </a:txBody>
                  <a:tcPr marL="127000" marR="127000" marT="127000" marB="127000"/>
                </a:tc>
              </a:tr>
              <a:tr h="370840">
                <a:tc>
                  <a:txBody>
                    <a:bodyPr/>
                    <a:lstStyle/>
                    <a:p>
                      <a:pPr algn="l" fontAlgn="base"/>
                      <a:r>
                        <a:rPr lang="en-US" b="1" i="0">
                          <a:effectLst/>
                          <a:latin typeface="inherit" charset="0"/>
                        </a:rPr>
                        <a:t>android: layout_centerHorizontal</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 horizontally in the parent.</a:t>
                      </a:r>
                    </a:p>
                  </a:txBody>
                  <a:tcPr marL="127000" marR="127000" marT="127000" marB="127000"/>
                </a:tc>
              </a:tr>
              <a:tr h="370840">
                <a:tc>
                  <a:txBody>
                    <a:bodyPr/>
                    <a:lstStyle/>
                    <a:p>
                      <a:pPr algn="l" fontAlgn="base"/>
                      <a:r>
                        <a:rPr lang="en-US" b="1" i="0">
                          <a:effectLst/>
                          <a:latin typeface="inherit" charset="0"/>
                        </a:rPr>
                        <a:t>android: layout_centerVertical</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 vertically in the parent.</a:t>
                      </a:r>
                    </a:p>
                  </a:txBody>
                  <a:tcPr marL="127000" marR="127000" marT="127000" marB="127000"/>
                </a:tc>
              </a:tr>
            </a:tbl>
          </a:graphicData>
        </a:graphic>
      </p:graphicFrame>
      <p:pic>
        <p:nvPicPr>
          <p:cNvPr id="6" name="Picture 5"/>
          <p:cNvPicPr>
            <a:picLocks noChangeAspect="1"/>
          </p:cNvPicPr>
          <p:nvPr/>
        </p:nvPicPr>
        <p:blipFill>
          <a:blip r:embed="rId3"/>
          <a:stretch>
            <a:fillRect/>
          </a:stretch>
        </p:blipFill>
        <p:spPr>
          <a:xfrm>
            <a:off x="8759266" y="163854"/>
            <a:ext cx="2311400" cy="2374900"/>
          </a:xfrm>
          <a:prstGeom prst="rect">
            <a:avLst/>
          </a:prstGeom>
        </p:spPr>
      </p:pic>
      <p:pic>
        <p:nvPicPr>
          <p:cNvPr id="7" name="Picture 6"/>
          <p:cNvPicPr>
            <a:picLocks noChangeAspect="1"/>
          </p:cNvPicPr>
          <p:nvPr/>
        </p:nvPicPr>
        <p:blipFill>
          <a:blip r:embed="rId4"/>
          <a:stretch>
            <a:fillRect/>
          </a:stretch>
        </p:blipFill>
        <p:spPr>
          <a:xfrm>
            <a:off x="8759266" y="2794547"/>
            <a:ext cx="2311400" cy="2387600"/>
          </a:xfrm>
          <a:prstGeom prst="rect">
            <a:avLst/>
          </a:prstGeom>
        </p:spPr>
      </p:pic>
    </p:spTree>
    <p:extLst>
      <p:ext uri="{BB962C8B-B14F-4D97-AF65-F5344CB8AC3E}">
        <p14:creationId xmlns:p14="http://schemas.microsoft.com/office/powerpoint/2010/main" val="15693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4" name="Picture 3"/>
          <p:cNvPicPr>
            <a:picLocks noChangeAspect="1"/>
          </p:cNvPicPr>
          <p:nvPr/>
        </p:nvPicPr>
        <p:blipFill>
          <a:blip r:embed="rId3"/>
          <a:stretch>
            <a:fillRect/>
          </a:stretch>
        </p:blipFill>
        <p:spPr>
          <a:xfrm>
            <a:off x="1725706" y="2206439"/>
            <a:ext cx="7553432" cy="3244102"/>
          </a:xfrm>
          <a:prstGeom prst="rect">
            <a:avLst/>
          </a:prstGeom>
        </p:spPr>
      </p:pic>
    </p:spTree>
    <p:extLst>
      <p:ext uri="{BB962C8B-B14F-4D97-AF65-F5344CB8AC3E}">
        <p14:creationId xmlns:p14="http://schemas.microsoft.com/office/powerpoint/2010/main" val="192910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44596294"/>
              </p:ext>
            </p:extLst>
          </p:nvPr>
        </p:nvGraphicFramePr>
        <p:xfrm>
          <a:off x="418353" y="343148"/>
          <a:ext cx="8128000" cy="5440680"/>
        </p:xfrm>
        <a:graphic>
          <a:graphicData uri="http://schemas.openxmlformats.org/drawingml/2006/table">
            <a:tbl>
              <a:tblPr firstRow="1" bandRow="1">
                <a:tableStyleId>{69012ECD-51FC-41F1-AA8D-1B2483CD663E}</a:tableStyleId>
              </a:tblPr>
              <a:tblGrid>
                <a:gridCol w="3759200"/>
                <a:gridCol w="4368800"/>
              </a:tblGrid>
              <a:tr h="370840">
                <a:tc>
                  <a:txBody>
                    <a:bodyPr/>
                    <a:lstStyle/>
                    <a:p>
                      <a:pPr algn="l" fontAlgn="base"/>
                      <a:r>
                        <a:rPr lang="en-US">
                          <a:effectLst/>
                          <a:latin typeface="inherit" charset="0"/>
                        </a:rPr>
                        <a:t>Attribute</a:t>
                      </a:r>
                    </a:p>
                  </a:txBody>
                  <a:tcPr/>
                </a:tc>
                <a:tc>
                  <a:txBody>
                    <a:bodyPr/>
                    <a:lstStyle/>
                    <a:p>
                      <a:pPr algn="l" fontAlgn="base"/>
                      <a:r>
                        <a:rPr lang="en-US">
                          <a:effectLst/>
                          <a:latin typeface="inherit" charset="0"/>
                        </a:rPr>
                        <a:t>What it does</a:t>
                      </a:r>
                    </a:p>
                  </a:txBody>
                  <a:tcPr/>
                </a:tc>
              </a:tr>
              <a:tr h="370840">
                <a:tc>
                  <a:txBody>
                    <a:bodyPr/>
                    <a:lstStyle/>
                    <a:p>
                      <a:pPr algn="l" fontAlgn="base"/>
                      <a:r>
                        <a:rPr lang="en-US" b="1" i="0" dirty="0">
                          <a:effectLst/>
                          <a:latin typeface="inherit" charset="0"/>
                        </a:rPr>
                        <a:t>android: </a:t>
                      </a:r>
                      <a:r>
                        <a:rPr lang="en-US" b="1" i="0" dirty="0" err="1">
                          <a:effectLst/>
                          <a:latin typeface="inherit" charset="0"/>
                        </a:rPr>
                        <a:t>layout_alignParentBottom</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bottom edge of the view to the bottom edge of the parent.</a:t>
                      </a:r>
                    </a:p>
                  </a:txBody>
                  <a:tcPr marL="127000" marR="127000" marT="127000" marB="127000"/>
                </a:tc>
              </a:tr>
              <a:tr h="370840">
                <a:tc>
                  <a:txBody>
                    <a:bodyPr/>
                    <a:lstStyle/>
                    <a:p>
                      <a:pPr algn="l" fontAlgn="base"/>
                      <a:r>
                        <a:rPr lang="en-US" b="1" i="0" dirty="0">
                          <a:effectLst/>
                          <a:latin typeface="inherit" charset="0"/>
                        </a:rPr>
                        <a:t>android: </a:t>
                      </a:r>
                      <a:r>
                        <a:rPr lang="en-US" b="1" i="0" dirty="0" err="1">
                          <a:effectLst/>
                          <a:latin typeface="inherit" charset="0"/>
                        </a:rPr>
                        <a:t>layout_alignParentLeft</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left edge of the view to the left edge of the parent.</a:t>
                      </a:r>
                    </a:p>
                  </a:txBody>
                  <a:tcPr marL="127000" marR="127000" marT="127000" marB="127000"/>
                </a:tc>
              </a:tr>
              <a:tr h="370840">
                <a:tc>
                  <a:txBody>
                    <a:bodyPr/>
                    <a:lstStyle/>
                    <a:p>
                      <a:pPr algn="l" fontAlgn="base"/>
                      <a:r>
                        <a:rPr lang="en-US" b="1" i="0">
                          <a:effectLst/>
                          <a:latin typeface="inherit" charset="0"/>
                        </a:rPr>
                        <a:t>android: layout_alignParentRight</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right edge of the view to the right edge of the parent.</a:t>
                      </a:r>
                    </a:p>
                  </a:txBody>
                  <a:tcPr marL="127000" marR="127000" marT="127000" marB="127000"/>
                </a:tc>
              </a:tr>
              <a:tr h="370840">
                <a:tc>
                  <a:txBody>
                    <a:bodyPr/>
                    <a:lstStyle/>
                    <a:p>
                      <a:pPr algn="l" fontAlgn="base"/>
                      <a:r>
                        <a:rPr lang="en-US" b="1" i="0">
                          <a:effectLst/>
                          <a:latin typeface="inherit" charset="0"/>
                        </a:rPr>
                        <a:t>android: layout_alignParentTop</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top edge of the view to the top edge of the parent.</a:t>
                      </a:r>
                    </a:p>
                  </a:txBody>
                  <a:tcPr marL="127000" marR="127000" marT="127000" marB="127000"/>
                </a:tc>
              </a:tr>
              <a:tr h="370840">
                <a:tc>
                  <a:txBody>
                    <a:bodyPr/>
                    <a:lstStyle/>
                    <a:p>
                      <a:pPr algn="l" fontAlgn="base"/>
                      <a:r>
                        <a:rPr lang="en-US" b="1" i="0" dirty="0">
                          <a:effectLst/>
                          <a:latin typeface="inherit" charset="0"/>
                        </a:rPr>
                        <a:t>android: </a:t>
                      </a:r>
                      <a:r>
                        <a:rPr lang="en-US" b="1" i="0" dirty="0" err="1">
                          <a:effectLst/>
                          <a:latin typeface="inherit" charset="0"/>
                        </a:rPr>
                        <a:t>layout_centerInParent</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Centers the view horizontally and vertically in the parent.</a:t>
                      </a:r>
                    </a:p>
                  </a:txBody>
                  <a:tcPr marL="127000" marR="127000" marT="127000" marB="127000"/>
                </a:tc>
              </a:tr>
              <a:tr h="370840">
                <a:tc>
                  <a:txBody>
                    <a:bodyPr/>
                    <a:lstStyle/>
                    <a:p>
                      <a:pPr algn="l" fontAlgn="base"/>
                      <a:r>
                        <a:rPr lang="en-US" b="1" i="0" dirty="0">
                          <a:effectLst/>
                          <a:latin typeface="inherit" charset="0"/>
                        </a:rPr>
                        <a:t>android: </a:t>
                      </a:r>
                      <a:r>
                        <a:rPr lang="en-US" b="1" i="0" dirty="0" err="1">
                          <a:effectLst/>
                          <a:latin typeface="inherit" charset="0"/>
                        </a:rPr>
                        <a:t>layout_centerHorizontal</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Centers the view horizontally in the parent.</a:t>
                      </a:r>
                    </a:p>
                  </a:txBody>
                  <a:tcPr marL="127000" marR="127000" marT="127000" marB="127000"/>
                </a:tc>
              </a:tr>
              <a:tr h="370840">
                <a:tc>
                  <a:txBody>
                    <a:bodyPr/>
                    <a:lstStyle/>
                    <a:p>
                      <a:pPr algn="l" fontAlgn="base"/>
                      <a:r>
                        <a:rPr lang="en-US" b="1" i="0" dirty="0">
                          <a:effectLst/>
                          <a:latin typeface="inherit" charset="0"/>
                        </a:rPr>
                        <a:t>android: </a:t>
                      </a:r>
                      <a:r>
                        <a:rPr lang="en-US" b="1" i="0" dirty="0" err="1">
                          <a:effectLst/>
                          <a:latin typeface="inherit" charset="0"/>
                        </a:rPr>
                        <a:t>layout_centerVertical</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Centers the view vertically in the parent.</a:t>
                      </a:r>
                    </a:p>
                  </a:txBody>
                  <a:tcPr marL="127000" marR="127000" marT="127000" marB="127000"/>
                </a:tc>
              </a:tr>
            </a:tbl>
          </a:graphicData>
        </a:graphic>
      </p:graphicFrame>
      <p:pic>
        <p:nvPicPr>
          <p:cNvPr id="2" name="Picture 1"/>
          <p:cNvPicPr>
            <a:picLocks noChangeAspect="1"/>
          </p:cNvPicPr>
          <p:nvPr/>
        </p:nvPicPr>
        <p:blipFill>
          <a:blip r:embed="rId3"/>
          <a:stretch>
            <a:fillRect/>
          </a:stretch>
        </p:blipFill>
        <p:spPr>
          <a:xfrm>
            <a:off x="8759266" y="343148"/>
            <a:ext cx="2311400" cy="1028700"/>
          </a:xfrm>
          <a:prstGeom prst="rect">
            <a:avLst/>
          </a:prstGeom>
        </p:spPr>
      </p:pic>
      <p:pic>
        <p:nvPicPr>
          <p:cNvPr id="3" name="Picture 2"/>
          <p:cNvPicPr>
            <a:picLocks noChangeAspect="1"/>
          </p:cNvPicPr>
          <p:nvPr/>
        </p:nvPicPr>
        <p:blipFill>
          <a:blip r:embed="rId4"/>
          <a:stretch>
            <a:fillRect/>
          </a:stretch>
        </p:blipFill>
        <p:spPr>
          <a:xfrm>
            <a:off x="8759266" y="1749238"/>
            <a:ext cx="2311400" cy="1028700"/>
          </a:xfrm>
          <a:prstGeom prst="rect">
            <a:avLst/>
          </a:prstGeom>
        </p:spPr>
      </p:pic>
      <p:pic>
        <p:nvPicPr>
          <p:cNvPr id="4" name="Picture 3"/>
          <p:cNvPicPr>
            <a:picLocks noChangeAspect="1"/>
          </p:cNvPicPr>
          <p:nvPr/>
        </p:nvPicPr>
        <p:blipFill>
          <a:blip r:embed="rId5"/>
          <a:stretch>
            <a:fillRect/>
          </a:stretch>
        </p:blipFill>
        <p:spPr>
          <a:xfrm>
            <a:off x="8759266" y="3155328"/>
            <a:ext cx="2311400" cy="1028700"/>
          </a:xfrm>
          <a:prstGeom prst="rect">
            <a:avLst/>
          </a:prstGeom>
        </p:spPr>
      </p:pic>
    </p:spTree>
    <p:extLst>
      <p:ext uri="{BB962C8B-B14F-4D97-AF65-F5344CB8AC3E}">
        <p14:creationId xmlns:p14="http://schemas.microsoft.com/office/powerpoint/2010/main" val="185254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4" name="Picture 3"/>
          <p:cNvPicPr>
            <a:picLocks noChangeAspect="1"/>
          </p:cNvPicPr>
          <p:nvPr/>
        </p:nvPicPr>
        <p:blipFill>
          <a:blip r:embed="rId3"/>
          <a:stretch>
            <a:fillRect/>
          </a:stretch>
        </p:blipFill>
        <p:spPr>
          <a:xfrm>
            <a:off x="711200" y="488950"/>
            <a:ext cx="10769600" cy="5880100"/>
          </a:xfrm>
          <a:prstGeom prst="rect">
            <a:avLst/>
          </a:prstGeom>
        </p:spPr>
      </p:pic>
    </p:spTree>
    <p:extLst>
      <p:ext uri="{BB962C8B-B14F-4D97-AF65-F5344CB8AC3E}">
        <p14:creationId xmlns:p14="http://schemas.microsoft.com/office/powerpoint/2010/main" val="84251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96098297"/>
              </p:ext>
            </p:extLst>
          </p:nvPr>
        </p:nvGraphicFramePr>
        <p:xfrm>
          <a:off x="149412" y="217642"/>
          <a:ext cx="9317317" cy="6243320"/>
        </p:xfrm>
        <a:graphic>
          <a:graphicData uri="http://schemas.openxmlformats.org/drawingml/2006/table">
            <a:tbl>
              <a:tblPr firstRow="1" bandRow="1">
                <a:tableStyleId>{69012ECD-51FC-41F1-AA8D-1B2483CD663E}</a:tableStyleId>
              </a:tblPr>
              <a:tblGrid>
                <a:gridCol w="3059953"/>
                <a:gridCol w="6257364"/>
              </a:tblGrid>
              <a:tr h="370840">
                <a:tc>
                  <a:txBody>
                    <a:bodyPr/>
                    <a:lstStyle/>
                    <a:p>
                      <a:pPr algn="l" fontAlgn="base"/>
                      <a:r>
                        <a:rPr lang="en-US">
                          <a:effectLst/>
                          <a:latin typeface="inherit" charset="0"/>
                        </a:rPr>
                        <a:t>Attribute</a:t>
                      </a:r>
                    </a:p>
                  </a:txBody>
                  <a:tcPr/>
                </a:tc>
                <a:tc>
                  <a:txBody>
                    <a:bodyPr/>
                    <a:lstStyle/>
                    <a:p>
                      <a:pPr algn="l" fontAlgn="base"/>
                      <a:r>
                        <a:rPr lang="en-US">
                          <a:effectLst/>
                          <a:latin typeface="inherit" charset="0"/>
                        </a:rPr>
                        <a:t>What it does</a:t>
                      </a:r>
                    </a:p>
                  </a:txBody>
                  <a:tcPr/>
                </a:tc>
              </a:tr>
              <a:tr h="370840">
                <a:tc>
                  <a:txBody>
                    <a:bodyPr/>
                    <a:lstStyle/>
                    <a:p>
                      <a:pPr algn="l" fontAlgn="base"/>
                      <a:r>
                        <a:rPr lang="en-US" b="1" i="0">
                          <a:effectLst/>
                          <a:latin typeface="inherit" charset="0"/>
                        </a:rPr>
                        <a:t>android:layout_above</a:t>
                      </a:r>
                      <a:endParaRPr lang="en-US">
                        <a:effectLst/>
                        <a:latin typeface="inherit" charset="0"/>
                      </a:endParaRPr>
                    </a:p>
                  </a:txBody>
                  <a:tcPr marL="127000" marR="127000" marT="127000" marB="127000"/>
                </a:tc>
                <a:tc>
                  <a:txBody>
                    <a:bodyPr/>
                    <a:lstStyle/>
                    <a:p>
                      <a:pPr algn="l" fontAlgn="base"/>
                      <a:r>
                        <a:rPr lang="en-US">
                          <a:effectLst/>
                          <a:latin typeface="inherit" charset="0"/>
                        </a:rPr>
                        <a:t>Put the view above the view you’re anchoring it to.</a:t>
                      </a:r>
                    </a:p>
                  </a:txBody>
                  <a:tcPr marL="127000" marR="127000" marT="127000" marB="127000"/>
                </a:tc>
              </a:tr>
              <a:tr h="370840">
                <a:tc>
                  <a:txBody>
                    <a:bodyPr/>
                    <a:lstStyle/>
                    <a:p>
                      <a:pPr algn="l" fontAlgn="base"/>
                      <a:r>
                        <a:rPr lang="en-US" b="1" i="0" dirty="0" err="1">
                          <a:effectLst/>
                          <a:latin typeface="inherit" charset="0"/>
                        </a:rPr>
                        <a:t>android:layout_below</a:t>
                      </a:r>
                      <a:endParaRPr lang="en-US" dirty="0">
                        <a:effectLst/>
                        <a:latin typeface="inherit" charset="0"/>
                      </a:endParaRPr>
                    </a:p>
                  </a:txBody>
                  <a:tcPr marL="127000" marR="127000" marT="127000" marB="127000"/>
                </a:tc>
                <a:tc>
                  <a:txBody>
                    <a:bodyPr/>
                    <a:lstStyle/>
                    <a:p>
                      <a:pPr algn="l" fontAlgn="base"/>
                      <a:r>
                        <a:rPr lang="en-US">
                          <a:effectLst/>
                          <a:latin typeface="inherit" charset="0"/>
                        </a:rPr>
                        <a:t>Puts the view below the view you’re anchoring it to.</a:t>
                      </a:r>
                    </a:p>
                  </a:txBody>
                  <a:tcPr marL="127000" marR="127000" marT="127000" marB="127000"/>
                </a:tc>
              </a:tr>
              <a:tr h="370840">
                <a:tc>
                  <a:txBody>
                    <a:bodyPr/>
                    <a:lstStyle/>
                    <a:p>
                      <a:pPr algn="l" fontAlgn="base"/>
                      <a:r>
                        <a:rPr lang="en-US" b="1" i="0" dirty="0" err="1">
                          <a:effectLst/>
                          <a:latin typeface="inherit" charset="0"/>
                        </a:rPr>
                        <a:t>android:layout_alignTop</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top edge of the view to the top edge of the view you’re anchoring it to.</a:t>
                      </a:r>
                    </a:p>
                  </a:txBody>
                  <a:tcPr marL="127000" marR="127000" marT="127000" marB="127000"/>
                </a:tc>
              </a:tr>
              <a:tr h="370840">
                <a:tc>
                  <a:txBody>
                    <a:bodyPr/>
                    <a:lstStyle/>
                    <a:p>
                      <a:pPr algn="l" fontAlgn="base"/>
                      <a:r>
                        <a:rPr lang="en-US" b="1" i="0">
                          <a:effectLst/>
                          <a:latin typeface="inherit" charset="0"/>
                        </a:rPr>
                        <a:t>android:layout_alignBottom</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bottom edge of the view to the bottom edge of the view you’re anchoring it to.</a:t>
                      </a:r>
                    </a:p>
                  </a:txBody>
                  <a:tcPr marL="127000" marR="127000" marT="127000" marB="127000"/>
                </a:tc>
              </a:tr>
              <a:tr h="370840">
                <a:tc>
                  <a:txBody>
                    <a:bodyPr/>
                    <a:lstStyle/>
                    <a:p>
                      <a:pPr algn="l" fontAlgn="base"/>
                      <a:r>
                        <a:rPr lang="en-US" b="1" i="0">
                          <a:effectLst/>
                          <a:latin typeface="inherit" charset="0"/>
                        </a:rPr>
                        <a:t>android:layout_alignLeft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Aligns the left edge of the view to the left edge of the view you’re anchoring it to.</a:t>
                      </a:r>
                    </a:p>
                  </a:txBody>
                  <a:tcPr marL="127000" marR="127000" marT="127000" marB="127000"/>
                </a:tc>
              </a:tr>
              <a:tr h="370840">
                <a:tc>
                  <a:txBody>
                    <a:bodyPr/>
                    <a:lstStyle/>
                    <a:p>
                      <a:pPr algn="l" fontAlgn="base"/>
                      <a:r>
                        <a:rPr lang="en-US" b="1" i="0">
                          <a:effectLst/>
                          <a:latin typeface="inherit" charset="0"/>
                        </a:rPr>
                        <a:t>android:layout_alignRight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Aligns the right edge of the view to the right edge of the view you’re anchoring it to.</a:t>
                      </a:r>
                    </a:p>
                  </a:txBody>
                  <a:tcPr marL="127000" marR="127000" marT="127000" marB="127000"/>
                </a:tc>
              </a:tr>
              <a:tr h="370840">
                <a:tc>
                  <a:txBody>
                    <a:bodyPr/>
                    <a:lstStyle/>
                    <a:p>
                      <a:pPr algn="l" fontAlgn="base"/>
                      <a:r>
                        <a:rPr lang="en-US" b="1" i="0" dirty="0" err="1">
                          <a:effectLst/>
                          <a:latin typeface="inherit" charset="0"/>
                        </a:rPr>
                        <a:t>android:layout_toLeftOf</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Puts the right edge of the view to the left of the view you’re anchoring it to.</a:t>
                      </a:r>
                    </a:p>
                  </a:txBody>
                  <a:tcPr marL="127000" marR="127000" marT="127000" marB="127000"/>
                </a:tc>
              </a:tr>
              <a:tr h="370840">
                <a:tc>
                  <a:txBody>
                    <a:bodyPr/>
                    <a:lstStyle/>
                    <a:p>
                      <a:pPr algn="l" fontAlgn="base"/>
                      <a:r>
                        <a:rPr lang="en-US" b="1" i="0" dirty="0" err="1" smtClean="0">
                          <a:effectLst/>
                          <a:latin typeface="inherit" charset="0"/>
                        </a:rPr>
                        <a:t>android:layout_toRightOf</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Puts the </a:t>
                      </a:r>
                      <a:r>
                        <a:rPr lang="en-US" dirty="0" smtClean="0">
                          <a:effectLst/>
                          <a:latin typeface="inherit" charset="0"/>
                        </a:rPr>
                        <a:t>left edge </a:t>
                      </a:r>
                      <a:r>
                        <a:rPr lang="en-US" dirty="0">
                          <a:effectLst/>
                          <a:latin typeface="inherit" charset="0"/>
                        </a:rPr>
                        <a:t>of the view to the </a:t>
                      </a:r>
                      <a:r>
                        <a:rPr lang="en-US" dirty="0" smtClean="0">
                          <a:effectLst/>
                          <a:latin typeface="inherit" charset="0"/>
                        </a:rPr>
                        <a:t>right of </a:t>
                      </a:r>
                      <a:r>
                        <a:rPr lang="en-US" dirty="0">
                          <a:effectLst/>
                          <a:latin typeface="inherit" charset="0"/>
                        </a:rPr>
                        <a:t>the view you’re anchoring it to.</a:t>
                      </a:r>
                    </a:p>
                  </a:txBody>
                  <a:tcPr marL="127000" marR="127000" marT="127000" marB="127000"/>
                </a:tc>
              </a:tr>
            </a:tbl>
          </a:graphicData>
        </a:graphic>
      </p:graphicFrame>
      <p:pic>
        <p:nvPicPr>
          <p:cNvPr id="2" name="Picture 1"/>
          <p:cNvPicPr>
            <a:picLocks noChangeAspect="1"/>
          </p:cNvPicPr>
          <p:nvPr/>
        </p:nvPicPr>
        <p:blipFill>
          <a:blip r:embed="rId3"/>
          <a:stretch>
            <a:fillRect/>
          </a:stretch>
        </p:blipFill>
        <p:spPr>
          <a:xfrm>
            <a:off x="9461500" y="217642"/>
            <a:ext cx="2730500" cy="1651000"/>
          </a:xfrm>
          <a:prstGeom prst="rect">
            <a:avLst/>
          </a:prstGeom>
        </p:spPr>
      </p:pic>
      <p:pic>
        <p:nvPicPr>
          <p:cNvPr id="3" name="Picture 2"/>
          <p:cNvPicPr>
            <a:picLocks noChangeAspect="1"/>
          </p:cNvPicPr>
          <p:nvPr/>
        </p:nvPicPr>
        <p:blipFill>
          <a:blip r:embed="rId4"/>
          <a:stretch>
            <a:fillRect/>
          </a:stretch>
        </p:blipFill>
        <p:spPr>
          <a:xfrm>
            <a:off x="9918700" y="2279804"/>
            <a:ext cx="2298700" cy="1016000"/>
          </a:xfrm>
          <a:prstGeom prst="rect">
            <a:avLst/>
          </a:prstGeom>
        </p:spPr>
      </p:pic>
      <p:pic>
        <p:nvPicPr>
          <p:cNvPr id="4" name="Picture 3"/>
          <p:cNvPicPr>
            <a:picLocks noChangeAspect="1"/>
          </p:cNvPicPr>
          <p:nvPr/>
        </p:nvPicPr>
        <p:blipFill>
          <a:blip r:embed="rId5"/>
          <a:stretch>
            <a:fillRect/>
          </a:stretch>
        </p:blipFill>
        <p:spPr>
          <a:xfrm>
            <a:off x="9461500" y="3706967"/>
            <a:ext cx="2755900" cy="723900"/>
          </a:xfrm>
          <a:prstGeom prst="rect">
            <a:avLst/>
          </a:prstGeom>
        </p:spPr>
      </p:pic>
      <p:pic>
        <p:nvPicPr>
          <p:cNvPr id="8" name="Picture 7"/>
          <p:cNvPicPr>
            <a:picLocks noChangeAspect="1"/>
          </p:cNvPicPr>
          <p:nvPr/>
        </p:nvPicPr>
        <p:blipFill>
          <a:blip r:embed="rId6"/>
          <a:stretch>
            <a:fillRect/>
          </a:stretch>
        </p:blipFill>
        <p:spPr>
          <a:xfrm>
            <a:off x="9372600" y="4975062"/>
            <a:ext cx="2819400" cy="762000"/>
          </a:xfrm>
          <a:prstGeom prst="rect">
            <a:avLst/>
          </a:prstGeom>
        </p:spPr>
      </p:pic>
    </p:spTree>
    <p:extLst>
      <p:ext uri="{BB962C8B-B14F-4D97-AF65-F5344CB8AC3E}">
        <p14:creationId xmlns:p14="http://schemas.microsoft.com/office/powerpoint/2010/main" val="71418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96098297"/>
              </p:ext>
            </p:extLst>
          </p:nvPr>
        </p:nvGraphicFramePr>
        <p:xfrm>
          <a:off x="149412" y="217642"/>
          <a:ext cx="9317317" cy="6243320"/>
        </p:xfrm>
        <a:graphic>
          <a:graphicData uri="http://schemas.openxmlformats.org/drawingml/2006/table">
            <a:tbl>
              <a:tblPr firstRow="1" bandRow="1">
                <a:tableStyleId>{69012ECD-51FC-41F1-AA8D-1B2483CD663E}</a:tableStyleId>
              </a:tblPr>
              <a:tblGrid>
                <a:gridCol w="3059953"/>
                <a:gridCol w="6257364"/>
              </a:tblGrid>
              <a:tr h="370840">
                <a:tc>
                  <a:txBody>
                    <a:bodyPr/>
                    <a:lstStyle/>
                    <a:p>
                      <a:pPr algn="l" fontAlgn="base"/>
                      <a:r>
                        <a:rPr lang="en-US">
                          <a:effectLst/>
                          <a:latin typeface="inherit" charset="0"/>
                        </a:rPr>
                        <a:t>Attribute</a:t>
                      </a:r>
                    </a:p>
                  </a:txBody>
                  <a:tcPr/>
                </a:tc>
                <a:tc>
                  <a:txBody>
                    <a:bodyPr/>
                    <a:lstStyle/>
                    <a:p>
                      <a:pPr algn="l" fontAlgn="base"/>
                      <a:r>
                        <a:rPr lang="en-US">
                          <a:effectLst/>
                          <a:latin typeface="inherit" charset="0"/>
                        </a:rPr>
                        <a:t>What it does</a:t>
                      </a:r>
                    </a:p>
                  </a:txBody>
                  <a:tcPr/>
                </a:tc>
              </a:tr>
              <a:tr h="370840">
                <a:tc>
                  <a:txBody>
                    <a:bodyPr/>
                    <a:lstStyle/>
                    <a:p>
                      <a:pPr algn="l" fontAlgn="base"/>
                      <a:r>
                        <a:rPr lang="en-US" b="1" i="0">
                          <a:effectLst/>
                          <a:latin typeface="inherit" charset="0"/>
                        </a:rPr>
                        <a:t>android:layout_above</a:t>
                      </a:r>
                      <a:endParaRPr lang="en-US">
                        <a:effectLst/>
                        <a:latin typeface="inherit" charset="0"/>
                      </a:endParaRPr>
                    </a:p>
                  </a:txBody>
                  <a:tcPr marL="127000" marR="127000" marT="127000" marB="127000"/>
                </a:tc>
                <a:tc>
                  <a:txBody>
                    <a:bodyPr/>
                    <a:lstStyle/>
                    <a:p>
                      <a:pPr algn="l" fontAlgn="base"/>
                      <a:r>
                        <a:rPr lang="en-US">
                          <a:effectLst/>
                          <a:latin typeface="inherit" charset="0"/>
                        </a:rPr>
                        <a:t>Put the view above the view you’re anchoring it to.</a:t>
                      </a:r>
                    </a:p>
                  </a:txBody>
                  <a:tcPr marL="127000" marR="127000" marT="127000" marB="127000"/>
                </a:tc>
              </a:tr>
              <a:tr h="370840">
                <a:tc>
                  <a:txBody>
                    <a:bodyPr/>
                    <a:lstStyle/>
                    <a:p>
                      <a:pPr algn="l" fontAlgn="base"/>
                      <a:r>
                        <a:rPr lang="en-US" b="1" i="0" dirty="0" err="1">
                          <a:effectLst/>
                          <a:latin typeface="inherit" charset="0"/>
                        </a:rPr>
                        <a:t>android:layout_below</a:t>
                      </a:r>
                      <a:endParaRPr lang="en-US" dirty="0">
                        <a:effectLst/>
                        <a:latin typeface="inherit" charset="0"/>
                      </a:endParaRPr>
                    </a:p>
                  </a:txBody>
                  <a:tcPr marL="127000" marR="127000" marT="127000" marB="127000"/>
                </a:tc>
                <a:tc>
                  <a:txBody>
                    <a:bodyPr/>
                    <a:lstStyle/>
                    <a:p>
                      <a:pPr algn="l" fontAlgn="base"/>
                      <a:r>
                        <a:rPr lang="en-US">
                          <a:effectLst/>
                          <a:latin typeface="inherit" charset="0"/>
                        </a:rPr>
                        <a:t>Puts the view below the view you’re anchoring it to.</a:t>
                      </a:r>
                    </a:p>
                  </a:txBody>
                  <a:tcPr marL="127000" marR="127000" marT="127000" marB="127000"/>
                </a:tc>
              </a:tr>
              <a:tr h="370840">
                <a:tc>
                  <a:txBody>
                    <a:bodyPr/>
                    <a:lstStyle/>
                    <a:p>
                      <a:pPr algn="l" fontAlgn="base"/>
                      <a:r>
                        <a:rPr lang="en-US" b="1" i="0" dirty="0" err="1">
                          <a:effectLst/>
                          <a:latin typeface="inherit" charset="0"/>
                        </a:rPr>
                        <a:t>android:layout_alignTop</a:t>
                      </a:r>
                      <a:endParaRPr lang="en-US" dirty="0">
                        <a:effectLst/>
                        <a:latin typeface="inherit" charset="0"/>
                      </a:endParaRPr>
                    </a:p>
                  </a:txBody>
                  <a:tcPr marL="127000" marR="127000" marT="127000" marB="127000"/>
                </a:tc>
                <a:tc>
                  <a:txBody>
                    <a:bodyPr/>
                    <a:lstStyle/>
                    <a:p>
                      <a:pPr algn="l" fontAlgn="base"/>
                      <a:r>
                        <a:rPr lang="en-US">
                          <a:effectLst/>
                          <a:latin typeface="inherit" charset="0"/>
                        </a:rPr>
                        <a:t>Aligns the top edge of the view to the top edge of the view you’re anchoring it to.</a:t>
                      </a:r>
                    </a:p>
                  </a:txBody>
                  <a:tcPr marL="127000" marR="127000" marT="127000" marB="127000"/>
                </a:tc>
              </a:tr>
              <a:tr h="370840">
                <a:tc>
                  <a:txBody>
                    <a:bodyPr/>
                    <a:lstStyle/>
                    <a:p>
                      <a:pPr algn="l" fontAlgn="base"/>
                      <a:r>
                        <a:rPr lang="en-US" b="1" i="0">
                          <a:effectLst/>
                          <a:latin typeface="inherit" charset="0"/>
                        </a:rPr>
                        <a:t>android:layout_alignBottom</a:t>
                      </a:r>
                      <a:endParaRPr lang="en-US">
                        <a:effectLst/>
                        <a:latin typeface="inherit" charset="0"/>
                      </a:endParaRPr>
                    </a:p>
                  </a:txBody>
                  <a:tcPr marL="127000" marR="127000" marT="127000" marB="127000"/>
                </a:tc>
                <a:tc>
                  <a:txBody>
                    <a:bodyPr/>
                    <a:lstStyle/>
                    <a:p>
                      <a:pPr algn="l" fontAlgn="base"/>
                      <a:r>
                        <a:rPr lang="en-US">
                          <a:effectLst/>
                          <a:latin typeface="inherit" charset="0"/>
                        </a:rPr>
                        <a:t>Aligns the bottom edge of the view to the bottom edge of the view you’re anchoring it to.</a:t>
                      </a:r>
                    </a:p>
                  </a:txBody>
                  <a:tcPr marL="127000" marR="127000" marT="127000" marB="127000"/>
                </a:tc>
              </a:tr>
              <a:tr h="370840">
                <a:tc>
                  <a:txBody>
                    <a:bodyPr/>
                    <a:lstStyle/>
                    <a:p>
                      <a:pPr algn="l" fontAlgn="base"/>
                      <a:r>
                        <a:rPr lang="en-US" b="1" i="0">
                          <a:effectLst/>
                          <a:latin typeface="inherit" charset="0"/>
                        </a:rPr>
                        <a:t>android:layout_alignLeft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Aligns the left edge of the view to the left edge of the view you’re anchoring it to.</a:t>
                      </a:r>
                    </a:p>
                  </a:txBody>
                  <a:tcPr marL="127000" marR="127000" marT="127000" marB="127000"/>
                </a:tc>
              </a:tr>
              <a:tr h="370840">
                <a:tc>
                  <a:txBody>
                    <a:bodyPr/>
                    <a:lstStyle/>
                    <a:p>
                      <a:pPr algn="l" fontAlgn="base"/>
                      <a:r>
                        <a:rPr lang="en-US" b="1" i="0">
                          <a:effectLst/>
                          <a:latin typeface="inherit" charset="0"/>
                        </a:rPr>
                        <a:t>android:layout_alignRight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Aligns the right edge of the view to the right edge of the view you’re anchoring it to.</a:t>
                      </a:r>
                    </a:p>
                  </a:txBody>
                  <a:tcPr marL="127000" marR="127000" marT="127000" marB="127000"/>
                </a:tc>
              </a:tr>
              <a:tr h="370840">
                <a:tc>
                  <a:txBody>
                    <a:bodyPr/>
                    <a:lstStyle/>
                    <a:p>
                      <a:pPr algn="l" fontAlgn="base"/>
                      <a:r>
                        <a:rPr lang="en-US" b="1" i="0" dirty="0" err="1">
                          <a:effectLst/>
                          <a:latin typeface="inherit" charset="0"/>
                        </a:rPr>
                        <a:t>android:layout_toLeftOf</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Puts the right edge of the view to the left of the view you’re anchoring it to.</a:t>
                      </a:r>
                    </a:p>
                  </a:txBody>
                  <a:tcPr marL="127000" marR="127000" marT="127000" marB="127000"/>
                </a:tc>
              </a:tr>
              <a:tr h="370840">
                <a:tc>
                  <a:txBody>
                    <a:bodyPr/>
                    <a:lstStyle/>
                    <a:p>
                      <a:pPr algn="l" fontAlgn="base"/>
                      <a:r>
                        <a:rPr lang="en-US" b="1" i="0" dirty="0" err="1" smtClean="0">
                          <a:effectLst/>
                          <a:latin typeface="inherit" charset="0"/>
                        </a:rPr>
                        <a:t>android:layout_toRightOf</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Puts the </a:t>
                      </a:r>
                      <a:r>
                        <a:rPr lang="en-US" dirty="0" smtClean="0">
                          <a:effectLst/>
                          <a:latin typeface="inherit" charset="0"/>
                        </a:rPr>
                        <a:t>left edge </a:t>
                      </a:r>
                      <a:r>
                        <a:rPr lang="en-US" dirty="0">
                          <a:effectLst/>
                          <a:latin typeface="inherit" charset="0"/>
                        </a:rPr>
                        <a:t>of the view to the </a:t>
                      </a:r>
                      <a:r>
                        <a:rPr lang="en-US" dirty="0" smtClean="0">
                          <a:effectLst/>
                          <a:latin typeface="inherit" charset="0"/>
                        </a:rPr>
                        <a:t>right of </a:t>
                      </a:r>
                      <a:r>
                        <a:rPr lang="en-US" dirty="0">
                          <a:effectLst/>
                          <a:latin typeface="inherit" charset="0"/>
                        </a:rPr>
                        <a:t>the view you’re anchoring it to.</a:t>
                      </a:r>
                    </a:p>
                  </a:txBody>
                  <a:tcPr marL="127000" marR="127000" marT="127000" marB="127000"/>
                </a:tc>
              </a:tr>
            </a:tbl>
          </a:graphicData>
        </a:graphic>
      </p:graphicFrame>
      <p:pic>
        <p:nvPicPr>
          <p:cNvPr id="6" name="Picture 5"/>
          <p:cNvPicPr>
            <a:picLocks noChangeAspect="1"/>
          </p:cNvPicPr>
          <p:nvPr/>
        </p:nvPicPr>
        <p:blipFill>
          <a:blip r:embed="rId3"/>
          <a:stretch>
            <a:fillRect/>
          </a:stretch>
        </p:blipFill>
        <p:spPr>
          <a:xfrm>
            <a:off x="9687486" y="217642"/>
            <a:ext cx="2247900" cy="1282700"/>
          </a:xfrm>
          <a:prstGeom prst="rect">
            <a:avLst/>
          </a:prstGeom>
        </p:spPr>
      </p:pic>
      <p:pic>
        <p:nvPicPr>
          <p:cNvPr id="7" name="Picture 6"/>
          <p:cNvPicPr>
            <a:picLocks noChangeAspect="1"/>
          </p:cNvPicPr>
          <p:nvPr/>
        </p:nvPicPr>
        <p:blipFill>
          <a:blip r:embed="rId4"/>
          <a:stretch>
            <a:fillRect/>
          </a:stretch>
        </p:blipFill>
        <p:spPr>
          <a:xfrm>
            <a:off x="9687486" y="1612350"/>
            <a:ext cx="2374900" cy="1270000"/>
          </a:xfrm>
          <a:prstGeom prst="rect">
            <a:avLst/>
          </a:prstGeom>
        </p:spPr>
      </p:pic>
      <p:pic>
        <p:nvPicPr>
          <p:cNvPr id="9" name="Picture 8"/>
          <p:cNvPicPr>
            <a:picLocks noChangeAspect="1"/>
          </p:cNvPicPr>
          <p:nvPr/>
        </p:nvPicPr>
        <p:blipFill>
          <a:blip r:embed="rId5"/>
          <a:stretch>
            <a:fillRect/>
          </a:stretch>
        </p:blipFill>
        <p:spPr>
          <a:xfrm>
            <a:off x="9687486" y="3471956"/>
            <a:ext cx="2425700" cy="774700"/>
          </a:xfrm>
          <a:prstGeom prst="rect">
            <a:avLst/>
          </a:prstGeom>
        </p:spPr>
      </p:pic>
      <p:pic>
        <p:nvPicPr>
          <p:cNvPr id="10" name="Picture 9"/>
          <p:cNvPicPr>
            <a:picLocks noChangeAspect="1"/>
          </p:cNvPicPr>
          <p:nvPr/>
        </p:nvPicPr>
        <p:blipFill>
          <a:blip r:embed="rId6"/>
          <a:stretch>
            <a:fillRect/>
          </a:stretch>
        </p:blipFill>
        <p:spPr>
          <a:xfrm>
            <a:off x="9566836" y="4836262"/>
            <a:ext cx="2489200" cy="774700"/>
          </a:xfrm>
          <a:prstGeom prst="rect">
            <a:avLst/>
          </a:prstGeom>
        </p:spPr>
      </p:pic>
    </p:spTree>
    <p:extLst>
      <p:ext uri="{BB962C8B-B14F-4D97-AF65-F5344CB8AC3E}">
        <p14:creationId xmlns:p14="http://schemas.microsoft.com/office/powerpoint/2010/main" val="7038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5 – User Interface - Relative</a:t>
            </a:r>
            <a:endParaRPr lang="en-US" dirty="0"/>
          </a:p>
        </p:txBody>
      </p:sp>
      <p:pic>
        <p:nvPicPr>
          <p:cNvPr id="3" name="Picture 2"/>
          <p:cNvPicPr>
            <a:picLocks noChangeAspect="1"/>
          </p:cNvPicPr>
          <p:nvPr/>
        </p:nvPicPr>
        <p:blipFill>
          <a:blip r:embed="rId3"/>
          <a:stretch>
            <a:fillRect/>
          </a:stretch>
        </p:blipFill>
        <p:spPr>
          <a:xfrm>
            <a:off x="228600" y="508000"/>
            <a:ext cx="11734800" cy="5842000"/>
          </a:xfrm>
          <a:prstGeom prst="rect">
            <a:avLst/>
          </a:prstGeom>
        </p:spPr>
      </p:pic>
    </p:spTree>
    <p:extLst>
      <p:ext uri="{BB962C8B-B14F-4D97-AF65-F5344CB8AC3E}">
        <p14:creationId xmlns:p14="http://schemas.microsoft.com/office/powerpoint/2010/main" val="131721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99404134"/>
              </p:ext>
            </p:extLst>
          </p:nvPr>
        </p:nvGraphicFramePr>
        <p:xfrm>
          <a:off x="376518" y="665878"/>
          <a:ext cx="8570259" cy="2484120"/>
        </p:xfrm>
        <a:graphic>
          <a:graphicData uri="http://schemas.openxmlformats.org/drawingml/2006/table">
            <a:tbl>
              <a:tblPr firstRow="1" bandRow="1">
                <a:tableStyleId>{69012ECD-51FC-41F1-AA8D-1B2483CD663E}</a:tableStyleId>
              </a:tblPr>
              <a:tblGrid>
                <a:gridCol w="3307033"/>
                <a:gridCol w="5263226"/>
              </a:tblGrid>
              <a:tr h="370840">
                <a:tc>
                  <a:txBody>
                    <a:bodyPr/>
                    <a:lstStyle/>
                    <a:p>
                      <a:pPr algn="l" fontAlgn="base"/>
                      <a:r>
                        <a:rPr lang="en-US" dirty="0" smtClean="0">
                          <a:effectLst/>
                          <a:latin typeface="inherit" charset="0"/>
                        </a:rPr>
                        <a:t>Attribute</a:t>
                      </a:r>
                      <a:endParaRPr lang="en-US" dirty="0">
                        <a:effectLst/>
                        <a:latin typeface="inherit" charset="0"/>
                      </a:endParaRPr>
                    </a:p>
                  </a:txBody>
                  <a:tcPr/>
                </a:tc>
                <a:tc>
                  <a:txBody>
                    <a:bodyPr/>
                    <a:lstStyle/>
                    <a:p>
                      <a:pPr algn="l" fontAlgn="base"/>
                      <a:r>
                        <a:rPr lang="en-US" dirty="0" smtClean="0">
                          <a:effectLst/>
                          <a:latin typeface="inherit" charset="0"/>
                        </a:rPr>
                        <a:t>What it does</a:t>
                      </a:r>
                      <a:endParaRPr lang="en-US" dirty="0">
                        <a:effectLst/>
                        <a:latin typeface="inherit" charset="0"/>
                      </a:endParaRPr>
                    </a:p>
                  </a:txBody>
                  <a:tcPr/>
                </a:tc>
              </a:tr>
              <a:tr h="370840">
                <a:tc>
                  <a:txBody>
                    <a:bodyPr/>
                    <a:lstStyle/>
                    <a:p>
                      <a:pPr algn="l" fontAlgn="base"/>
                      <a:r>
                        <a:rPr lang="en-US" b="1" i="0" dirty="0" err="1">
                          <a:effectLst/>
                          <a:latin typeface="inherit" charset="0"/>
                        </a:rPr>
                        <a:t>android:layout_marginTop</a:t>
                      </a:r>
                      <a:endParaRPr lang="en-US" dirty="0">
                        <a:effectLst/>
                        <a:latin typeface="inherit" charset="0"/>
                      </a:endParaRPr>
                    </a:p>
                  </a:txBody>
                  <a:tcPr marL="127000" marR="127000" marT="127000" marB="127000"/>
                </a:tc>
                <a:tc>
                  <a:txBody>
                    <a:bodyPr/>
                    <a:lstStyle/>
                    <a:p>
                      <a:pPr algn="l" fontAlgn="base"/>
                      <a:r>
                        <a:rPr lang="en-US">
                          <a:effectLst/>
                          <a:latin typeface="inherit" charset="0"/>
                        </a:rPr>
                        <a:t>Adds extra space to the top of the view.</a:t>
                      </a:r>
                    </a:p>
                  </a:txBody>
                  <a:tcPr marL="127000" marR="127000" marT="127000" marB="127000"/>
                </a:tc>
              </a:tr>
              <a:tr h="370840">
                <a:tc>
                  <a:txBody>
                    <a:bodyPr/>
                    <a:lstStyle/>
                    <a:p>
                      <a:pPr algn="l" fontAlgn="base"/>
                      <a:r>
                        <a:rPr lang="en-US" b="1" i="0">
                          <a:effectLst/>
                          <a:latin typeface="inherit" charset="0"/>
                        </a:rPr>
                        <a:t>android:layout_marginBottom</a:t>
                      </a:r>
                      <a:endParaRPr lang="en-US">
                        <a:effectLst/>
                        <a:latin typeface="inherit" charset="0"/>
                      </a:endParaRPr>
                    </a:p>
                  </a:txBody>
                  <a:tcPr marL="127000" marR="127000" marT="127000" marB="127000"/>
                </a:tc>
                <a:tc>
                  <a:txBody>
                    <a:bodyPr/>
                    <a:lstStyle/>
                    <a:p>
                      <a:pPr algn="l" fontAlgn="base"/>
                      <a:r>
                        <a:rPr lang="en-US">
                          <a:effectLst/>
                          <a:latin typeface="inherit" charset="0"/>
                        </a:rPr>
                        <a:t>Adds extra space to the bottom of the view.</a:t>
                      </a:r>
                    </a:p>
                  </a:txBody>
                  <a:tcPr marL="127000" marR="127000" marT="127000" marB="127000"/>
                </a:tc>
              </a:tr>
              <a:tr h="370840">
                <a:tc>
                  <a:txBody>
                    <a:bodyPr/>
                    <a:lstStyle/>
                    <a:p>
                      <a:pPr algn="l" fontAlgn="base"/>
                      <a:r>
                        <a:rPr lang="en-US" b="1" i="0">
                          <a:effectLst/>
                          <a:latin typeface="inherit" charset="0"/>
                        </a:rPr>
                        <a:t>android:layout_marginLeft</a:t>
                      </a:r>
                      <a:endParaRPr lang="en-US">
                        <a:effectLst/>
                        <a:latin typeface="inherit" charset="0"/>
                      </a:endParaRPr>
                    </a:p>
                  </a:txBody>
                  <a:tcPr marL="127000" marR="127000" marT="127000" marB="127000"/>
                </a:tc>
                <a:tc>
                  <a:txBody>
                    <a:bodyPr/>
                    <a:lstStyle/>
                    <a:p>
                      <a:pPr algn="l" fontAlgn="base"/>
                      <a:r>
                        <a:rPr lang="en-US">
                          <a:effectLst/>
                          <a:latin typeface="inherit" charset="0"/>
                        </a:rPr>
                        <a:t>Adds extra space to the left of the view.</a:t>
                      </a:r>
                    </a:p>
                  </a:txBody>
                  <a:tcPr marL="127000" marR="127000" marT="127000" marB="127000"/>
                </a:tc>
              </a:tr>
              <a:tr h="370840">
                <a:tc>
                  <a:txBody>
                    <a:bodyPr/>
                    <a:lstStyle/>
                    <a:p>
                      <a:pPr algn="l" fontAlgn="base"/>
                      <a:r>
                        <a:rPr lang="en-US" b="1" i="0">
                          <a:effectLst/>
                          <a:latin typeface="inherit" charset="0"/>
                        </a:rPr>
                        <a:t>android:layout_marginRight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Adds extra space to the right of the view.</a:t>
                      </a:r>
                    </a:p>
                  </a:txBody>
                  <a:tcPr marL="127000" marR="127000" marT="127000" marB="127000"/>
                </a:tc>
              </a:tr>
            </a:tbl>
          </a:graphicData>
        </a:graphic>
      </p:graphicFrame>
      <p:pic>
        <p:nvPicPr>
          <p:cNvPr id="4" name="Picture 3"/>
          <p:cNvPicPr>
            <a:picLocks noChangeAspect="1"/>
          </p:cNvPicPr>
          <p:nvPr/>
        </p:nvPicPr>
        <p:blipFill>
          <a:blip r:embed="rId3"/>
          <a:stretch>
            <a:fillRect/>
          </a:stretch>
        </p:blipFill>
        <p:spPr>
          <a:xfrm>
            <a:off x="9990044" y="1907938"/>
            <a:ext cx="1104900" cy="850900"/>
          </a:xfrm>
          <a:prstGeom prst="rect">
            <a:avLst/>
          </a:prstGeom>
        </p:spPr>
      </p:pic>
      <p:pic>
        <p:nvPicPr>
          <p:cNvPr id="8" name="Picture 7"/>
          <p:cNvPicPr>
            <a:picLocks noChangeAspect="1"/>
          </p:cNvPicPr>
          <p:nvPr/>
        </p:nvPicPr>
        <p:blipFill>
          <a:blip r:embed="rId4"/>
          <a:stretch>
            <a:fillRect/>
          </a:stretch>
        </p:blipFill>
        <p:spPr>
          <a:xfrm>
            <a:off x="9990044" y="665878"/>
            <a:ext cx="1104900" cy="889000"/>
          </a:xfrm>
          <a:prstGeom prst="rect">
            <a:avLst/>
          </a:prstGeom>
        </p:spPr>
      </p:pic>
      <p:pic>
        <p:nvPicPr>
          <p:cNvPr id="11" name="Picture 10"/>
          <p:cNvPicPr>
            <a:picLocks noChangeAspect="1"/>
          </p:cNvPicPr>
          <p:nvPr/>
        </p:nvPicPr>
        <p:blipFill>
          <a:blip r:embed="rId5"/>
          <a:stretch>
            <a:fillRect/>
          </a:stretch>
        </p:blipFill>
        <p:spPr>
          <a:xfrm>
            <a:off x="9666194" y="3310965"/>
            <a:ext cx="1752600" cy="558800"/>
          </a:xfrm>
          <a:prstGeom prst="rect">
            <a:avLst/>
          </a:prstGeom>
        </p:spPr>
      </p:pic>
      <p:pic>
        <p:nvPicPr>
          <p:cNvPr id="12" name="Picture 11"/>
          <p:cNvPicPr>
            <a:picLocks noChangeAspect="1"/>
          </p:cNvPicPr>
          <p:nvPr/>
        </p:nvPicPr>
        <p:blipFill>
          <a:blip r:embed="rId6"/>
          <a:stretch>
            <a:fillRect/>
          </a:stretch>
        </p:blipFill>
        <p:spPr>
          <a:xfrm>
            <a:off x="9678894" y="4241875"/>
            <a:ext cx="1739900" cy="546100"/>
          </a:xfrm>
          <a:prstGeom prst="rect">
            <a:avLst/>
          </a:prstGeom>
        </p:spPr>
      </p:pic>
    </p:spTree>
    <p:extLst>
      <p:ext uri="{BB962C8B-B14F-4D97-AF65-F5344CB8AC3E}">
        <p14:creationId xmlns:p14="http://schemas.microsoft.com/office/powerpoint/2010/main" val="66020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Chapter </a:t>
            </a:r>
            <a:r>
              <a:rPr lang="en-US" dirty="0"/>
              <a:t>2 HFAD – </a:t>
            </a:r>
            <a:r>
              <a:rPr lang="en-US" dirty="0" err="1"/>
              <a:t>BookWorld</a:t>
            </a:r>
            <a:r>
              <a:rPr lang="en-US" dirty="0"/>
              <a:t> </a:t>
            </a:r>
            <a:r>
              <a:rPr lang="en-US" dirty="0" err="1"/>
              <a:t>Github</a:t>
            </a:r>
            <a:r>
              <a:rPr lang="en-US" dirty="0"/>
              <a:t> (due Tuesday)</a:t>
            </a:r>
          </a:p>
          <a:p>
            <a:pPr lvl="1"/>
            <a:r>
              <a:rPr lang="en-US" dirty="0"/>
              <a:t>Choose book categories, fiction, non-fiction, horror, drama and display different books for each category – use </a:t>
            </a:r>
            <a:r>
              <a:rPr lang="en-US" dirty="0" err="1"/>
              <a:t>BeerAdviser</a:t>
            </a:r>
            <a:r>
              <a:rPr lang="en-US" dirty="0"/>
              <a:t> </a:t>
            </a:r>
            <a:r>
              <a:rPr lang="en-US" dirty="0" smtClean="0"/>
              <a:t>code</a:t>
            </a:r>
          </a:p>
          <a:p>
            <a:r>
              <a:rPr lang="en-US" dirty="0" smtClean="0"/>
              <a:t>Chapter 3 HFAD – Get Intent code example working (due Thursday)</a:t>
            </a:r>
            <a:endParaRPr lang="en-US" dirty="0"/>
          </a:p>
          <a:p>
            <a:r>
              <a:rPr lang="en-US" dirty="0"/>
              <a:t>Read Chapter </a:t>
            </a:r>
            <a:r>
              <a:rPr lang="en-US" dirty="0" smtClean="0"/>
              <a:t>5 (finish off on Thursday)</a:t>
            </a:r>
            <a:endParaRPr lang="en-US" dirty="0"/>
          </a:p>
        </p:txBody>
      </p:sp>
    </p:spTree>
    <p:extLst>
      <p:ext uri="{BB962C8B-B14F-4D97-AF65-F5344CB8AC3E}">
        <p14:creationId xmlns:p14="http://schemas.microsoft.com/office/powerpoint/2010/main" val="138242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a:t>
            </a:r>
            <a:endParaRPr lang="en-US" dirty="0"/>
          </a:p>
        </p:txBody>
      </p:sp>
      <p:pic>
        <p:nvPicPr>
          <p:cNvPr id="2" name="Picture 1"/>
          <p:cNvPicPr>
            <a:picLocks noChangeAspect="1"/>
          </p:cNvPicPr>
          <p:nvPr/>
        </p:nvPicPr>
        <p:blipFill>
          <a:blip r:embed="rId3"/>
          <a:stretch>
            <a:fillRect/>
          </a:stretch>
        </p:blipFill>
        <p:spPr>
          <a:xfrm>
            <a:off x="1187450" y="2152650"/>
            <a:ext cx="9817100" cy="2552700"/>
          </a:xfrm>
          <a:prstGeom prst="rect">
            <a:avLst/>
          </a:prstGeom>
        </p:spPr>
      </p:pic>
    </p:spTree>
    <p:extLst>
      <p:ext uri="{BB962C8B-B14F-4D97-AF65-F5344CB8AC3E}">
        <p14:creationId xmlns:p14="http://schemas.microsoft.com/office/powerpoint/2010/main" val="209637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3" name="Picture 2"/>
          <p:cNvPicPr>
            <a:picLocks noChangeAspect="1"/>
          </p:cNvPicPr>
          <p:nvPr/>
        </p:nvPicPr>
        <p:blipFill>
          <a:blip r:embed="rId3"/>
          <a:stretch>
            <a:fillRect/>
          </a:stretch>
        </p:blipFill>
        <p:spPr>
          <a:xfrm>
            <a:off x="4964951" y="156884"/>
            <a:ext cx="7061200" cy="6629400"/>
          </a:xfrm>
          <a:prstGeom prst="rect">
            <a:avLst/>
          </a:prstGeom>
        </p:spPr>
      </p:pic>
    </p:spTree>
    <p:extLst>
      <p:ext uri="{BB962C8B-B14F-4D97-AF65-F5344CB8AC3E}">
        <p14:creationId xmlns:p14="http://schemas.microsoft.com/office/powerpoint/2010/main" val="146128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2" name="Picture 1"/>
          <p:cNvPicPr>
            <a:picLocks noChangeAspect="1"/>
          </p:cNvPicPr>
          <p:nvPr/>
        </p:nvPicPr>
        <p:blipFill>
          <a:blip r:embed="rId3"/>
          <a:stretch>
            <a:fillRect/>
          </a:stretch>
        </p:blipFill>
        <p:spPr>
          <a:xfrm>
            <a:off x="3542553" y="1075045"/>
            <a:ext cx="6146800" cy="4533900"/>
          </a:xfrm>
          <a:prstGeom prst="rect">
            <a:avLst/>
          </a:prstGeom>
        </p:spPr>
      </p:pic>
    </p:spTree>
    <p:extLst>
      <p:ext uri="{BB962C8B-B14F-4D97-AF65-F5344CB8AC3E}">
        <p14:creationId xmlns:p14="http://schemas.microsoft.com/office/powerpoint/2010/main" val="66332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3" name="Picture 2"/>
          <p:cNvPicPr>
            <a:picLocks noChangeAspect="1"/>
          </p:cNvPicPr>
          <p:nvPr/>
        </p:nvPicPr>
        <p:blipFill>
          <a:blip r:embed="rId3"/>
          <a:stretch>
            <a:fillRect/>
          </a:stretch>
        </p:blipFill>
        <p:spPr>
          <a:xfrm>
            <a:off x="5049689" y="0"/>
            <a:ext cx="2092622" cy="6858000"/>
          </a:xfrm>
          <a:prstGeom prst="rect">
            <a:avLst/>
          </a:prstGeom>
        </p:spPr>
      </p:pic>
    </p:spTree>
    <p:extLst>
      <p:ext uri="{BB962C8B-B14F-4D97-AF65-F5344CB8AC3E}">
        <p14:creationId xmlns:p14="http://schemas.microsoft.com/office/powerpoint/2010/main" val="138031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3735</Words>
  <Application>Microsoft Macintosh PowerPoint</Application>
  <PresentationFormat>Widescreen</PresentationFormat>
  <Paragraphs>360</Paragraphs>
  <Slides>56</Slides>
  <Notes>56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inherit</vt:lpstr>
      <vt:lpstr>Arial</vt:lpstr>
      <vt:lpstr>Diamond Grid 16x9</vt:lpstr>
      <vt:lpstr>Building Android apps – Week 3a</vt:lpstr>
      <vt:lpstr>Agenda</vt:lpstr>
      <vt:lpstr>Assignment</vt:lpstr>
      <vt:lpstr>Chap 4 –  Activity </vt:lpstr>
      <vt:lpstr>Chap 4 –  Activity Lifecycle</vt:lpstr>
      <vt:lpstr>Chap 4 –  Activity Lifecycle</vt:lpstr>
      <vt:lpstr>Chap 4 –   Activity  Lifecycle</vt:lpstr>
      <vt:lpstr>Chap 4 –   Activity  Lifecycle</vt:lpstr>
      <vt:lpstr>Chap 4 –   Activity  Lifecycle</vt:lpstr>
      <vt:lpstr>Chap 4 –   Activity  Lifecycle</vt:lpstr>
      <vt:lpstr>Chap 4 –  Activity </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PowerPoint Presentation</vt:lpstr>
      <vt:lpstr>Chap 4 –  Activity Lifecycle</vt:lpstr>
      <vt:lpstr>Chap 4 – Bullet Points</vt:lpstr>
      <vt:lpstr>Chap 4 – Bullet Points</vt:lpstr>
      <vt:lpstr>Chap 5 – User Interface</vt:lpstr>
      <vt:lpstr>Chap 5 – User Interface - Relative</vt:lpstr>
      <vt:lpstr>Chap 5 – User Interface - Linear</vt:lpstr>
      <vt:lpstr>Chap 5 – User Interface - Grid</vt:lpstr>
      <vt:lpstr>Chap 5 – User Interface - Relative</vt:lpstr>
      <vt:lpstr>Chap 5 – User Interface - Relative</vt:lpstr>
      <vt:lpstr>Chap 5 – User Interface - Relative</vt:lpstr>
      <vt:lpstr>Chap 5 – User Interface - Relative</vt:lpstr>
      <vt:lpstr>Chap 5 – User Interface - Relative</vt:lpstr>
      <vt:lpstr>PowerPoint Presentation</vt:lpstr>
      <vt:lpstr>PowerPoint Presentation</vt:lpstr>
      <vt:lpstr>Chap 5 – User Interface - Relative</vt:lpstr>
      <vt:lpstr>PowerPoint Presentation</vt:lpstr>
      <vt:lpstr>PowerPoint Presentation</vt:lpstr>
      <vt:lpstr>Chap 5 – User Interface - Relative</vt:lpstr>
      <vt:lpstr>PowerPoint Presentation</vt:lpstr>
      <vt:lpstr>Assignment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2016-09-06T18:09:05Z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